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771" r:id="rId2"/>
    <p:sldId id="716" r:id="rId3"/>
    <p:sldId id="763" r:id="rId4"/>
    <p:sldId id="765" r:id="rId5"/>
    <p:sldId id="764" r:id="rId6"/>
    <p:sldId id="766" r:id="rId7"/>
    <p:sldId id="767" r:id="rId8"/>
    <p:sldId id="770" r:id="rId9"/>
    <p:sldId id="7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6652C5-6094-B049-AB47-4B9307D66BC1}">
          <p14:sldIdLst>
            <p14:sldId id="771"/>
            <p14:sldId id="716"/>
            <p14:sldId id="763"/>
            <p14:sldId id="765"/>
            <p14:sldId id="764"/>
            <p14:sldId id="766"/>
            <p14:sldId id="767"/>
            <p14:sldId id="770"/>
            <p14:sldId id="7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125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96"/>
    <p:restoredTop sz="96327"/>
  </p:normalViewPr>
  <p:slideViewPr>
    <p:cSldViewPr snapToGrid="0">
      <p:cViewPr>
        <p:scale>
          <a:sx n="88" d="100"/>
          <a:sy n="88" d="100"/>
        </p:scale>
        <p:origin x="168"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75C06-A937-9B46-9D26-A592FB9AF4DD}" type="datetimeFigureOut">
              <a:rPr lang="en-US" smtClean="0"/>
              <a:t>6/5/24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0A819-0FFD-5344-8A6E-E01433D7CBAA}" type="slidenum">
              <a:rPr lang="en-US" smtClean="0"/>
              <a:t>‹#›</a:t>
            </a:fld>
            <a:endParaRPr lang="en-US"/>
          </a:p>
        </p:txBody>
      </p:sp>
    </p:spTree>
    <p:extLst>
      <p:ext uri="{BB962C8B-B14F-4D97-AF65-F5344CB8AC3E}">
        <p14:creationId xmlns:p14="http://schemas.microsoft.com/office/powerpoint/2010/main" val="267633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3A82F2-6F62-D64E-AB04-0CC600D925E7}" type="slidenum">
              <a:rPr lang="en-US" smtClean="0"/>
              <a:t>1</a:t>
            </a:fld>
            <a:endParaRPr lang="en-US"/>
          </a:p>
        </p:txBody>
      </p:sp>
    </p:spTree>
    <p:extLst>
      <p:ext uri="{BB962C8B-B14F-4D97-AF65-F5344CB8AC3E}">
        <p14:creationId xmlns:p14="http://schemas.microsoft.com/office/powerpoint/2010/main" val="323435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5AC85-B557-7B97-C3BF-1E009DD17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94C8A-C738-5BA2-FE5D-04519C081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84077-42CB-10A2-8065-0A9909810112}"/>
              </a:ext>
            </a:extLst>
          </p:cNvPr>
          <p:cNvSpPr>
            <a:spLocks noGrp="1"/>
          </p:cNvSpPr>
          <p:nvPr>
            <p:ph type="body" idx="1"/>
          </p:nvPr>
        </p:nvSpPr>
        <p:spPr/>
        <p:txBody>
          <a:bodyPr/>
          <a:lstStyle/>
          <a:p>
            <a:r>
              <a:rPr lang="en-US"/>
              <a:t>In our current understanding, there are two physical phenomenon on the sun that are related to the acceleration of energetic particles. One is the solar flares, and the other is coronal mass ejection. As shown in the left two movies, </a:t>
            </a:r>
            <a:r>
              <a:rPr lang="en-US" b="0" i="0">
                <a:solidFill>
                  <a:srgbClr val="282828"/>
                </a:solidFill>
                <a:effectLst/>
                <a:latin typeface="Helvetica" pitchFamily="2" charset="0"/>
              </a:rPr>
              <a:t>Solar flares are large eruptions of electromagnetic radiation from the Sun and the coronal mass ejections are large expulsion of plasma and magnetic field from the solar corona. If you place a particle detector somewhere in the space, you calculate the particle flux as shown in the right panel. This is a typical SEP event, the particle flux at different energies are plotted, showing from low energy in the top and high energy in the bottom. What usually cause a concern is the proton flux at energies greater than 10 MeV, anything above the second curve from the top. </a:t>
            </a:r>
            <a:endParaRPr lang="en-US"/>
          </a:p>
        </p:txBody>
      </p:sp>
      <p:sp>
        <p:nvSpPr>
          <p:cNvPr id="4" name="Slide Number Placeholder 3">
            <a:extLst>
              <a:ext uri="{FF2B5EF4-FFF2-40B4-BE49-F238E27FC236}">
                <a16:creationId xmlns:a16="http://schemas.microsoft.com/office/drawing/2014/main" id="{D3582E9D-22F9-9B48-E29B-1F2D4303000F}"/>
              </a:ext>
            </a:extLst>
          </p:cNvPr>
          <p:cNvSpPr>
            <a:spLocks noGrp="1"/>
          </p:cNvSpPr>
          <p:nvPr>
            <p:ph type="sldNum" sz="quarter" idx="5"/>
          </p:nvPr>
        </p:nvSpPr>
        <p:spPr/>
        <p:txBody>
          <a:bodyPr/>
          <a:lstStyle/>
          <a:p>
            <a:fld id="{6C30C16F-4014-BB44-B5E5-D9655B7DC137}" type="slidenum">
              <a:rPr lang="en-US" smtClean="0"/>
              <a:t>2</a:t>
            </a:fld>
            <a:endParaRPr lang="en-US"/>
          </a:p>
        </p:txBody>
      </p:sp>
    </p:spTree>
    <p:extLst>
      <p:ext uri="{BB962C8B-B14F-4D97-AF65-F5344CB8AC3E}">
        <p14:creationId xmlns:p14="http://schemas.microsoft.com/office/powerpoint/2010/main" val="88543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5AC85-B557-7B97-C3BF-1E009DD17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94C8A-C738-5BA2-FE5D-04519C081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84077-42CB-10A2-8065-0A9909810112}"/>
              </a:ext>
            </a:extLst>
          </p:cNvPr>
          <p:cNvSpPr>
            <a:spLocks noGrp="1"/>
          </p:cNvSpPr>
          <p:nvPr>
            <p:ph type="body" idx="1"/>
          </p:nvPr>
        </p:nvSpPr>
        <p:spPr/>
        <p:txBody>
          <a:bodyPr/>
          <a:lstStyle/>
          <a:p>
            <a:r>
              <a:rPr lang="en-US"/>
              <a:t>In our current understanding, there are two physical phenomenon on the sun that are related to the acceleration of energetic particles. One is the solar flares, and the other is coronal mass ejection. As shown in the left two movies, </a:t>
            </a:r>
            <a:r>
              <a:rPr lang="en-US" b="0" i="0">
                <a:solidFill>
                  <a:srgbClr val="282828"/>
                </a:solidFill>
                <a:effectLst/>
                <a:latin typeface="Helvetica" pitchFamily="2" charset="0"/>
              </a:rPr>
              <a:t>Solar flares are large eruptions of electromagnetic radiation from the Sun and the coronal mass ejections are large expulsion of plasma and magnetic field from the solar corona. If you place a particle detector somewhere in the space, you calculate the particle flux as shown in the right panel. This is a typical SEP event, the particle flux at different energies are plotted, showing from low energy in the top and high energy in the bottom. What usually cause a concern is the proton flux at energies greater than 10 MeV, anything above the second curve from the top. </a:t>
            </a:r>
            <a:endParaRPr lang="en-US"/>
          </a:p>
        </p:txBody>
      </p:sp>
      <p:sp>
        <p:nvSpPr>
          <p:cNvPr id="4" name="Slide Number Placeholder 3">
            <a:extLst>
              <a:ext uri="{FF2B5EF4-FFF2-40B4-BE49-F238E27FC236}">
                <a16:creationId xmlns:a16="http://schemas.microsoft.com/office/drawing/2014/main" id="{D3582E9D-22F9-9B48-E29B-1F2D4303000F}"/>
              </a:ext>
            </a:extLst>
          </p:cNvPr>
          <p:cNvSpPr>
            <a:spLocks noGrp="1"/>
          </p:cNvSpPr>
          <p:nvPr>
            <p:ph type="sldNum" sz="quarter" idx="5"/>
          </p:nvPr>
        </p:nvSpPr>
        <p:spPr/>
        <p:txBody>
          <a:bodyPr/>
          <a:lstStyle/>
          <a:p>
            <a:fld id="{6C30C16F-4014-BB44-B5E5-D9655B7DC137}" type="slidenum">
              <a:rPr lang="en-US" smtClean="0"/>
              <a:t>3</a:t>
            </a:fld>
            <a:endParaRPr lang="en-US"/>
          </a:p>
        </p:txBody>
      </p:sp>
    </p:spTree>
    <p:extLst>
      <p:ext uri="{BB962C8B-B14F-4D97-AF65-F5344CB8AC3E}">
        <p14:creationId xmlns:p14="http://schemas.microsoft.com/office/powerpoint/2010/main" val="368781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5AC85-B557-7B97-C3BF-1E009DD17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94C8A-C738-5BA2-FE5D-04519C081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84077-42CB-10A2-8065-0A9909810112}"/>
              </a:ext>
            </a:extLst>
          </p:cNvPr>
          <p:cNvSpPr>
            <a:spLocks noGrp="1"/>
          </p:cNvSpPr>
          <p:nvPr>
            <p:ph type="body" idx="1"/>
          </p:nvPr>
        </p:nvSpPr>
        <p:spPr/>
        <p:txBody>
          <a:bodyPr/>
          <a:lstStyle/>
          <a:p>
            <a:r>
              <a:rPr lang="en-US"/>
              <a:t>In our current understanding, there are two physical phenomenon on the sun that are related to the acceleration of energetic particles. One is the solar flares, and the other is coronal mass ejection. As shown in the left two movies, </a:t>
            </a:r>
            <a:r>
              <a:rPr lang="en-US" b="0" i="0">
                <a:solidFill>
                  <a:srgbClr val="282828"/>
                </a:solidFill>
                <a:effectLst/>
                <a:latin typeface="Helvetica" pitchFamily="2" charset="0"/>
              </a:rPr>
              <a:t>Solar flares are large eruptions of electromagnetic radiation from the Sun and the coronal mass ejections are large expulsion of plasma and magnetic field from the solar corona. If you place a particle detector somewhere in the space, you calculate the particle flux as shown in the right panel. This is a typical SEP event, the particle flux at different energies are plotted, showing from low energy in the top and high energy in the bottom. What usually cause a concern is the proton flux at energies greater than 10 MeV, anything above the second curve from the top. </a:t>
            </a:r>
            <a:endParaRPr lang="en-US"/>
          </a:p>
        </p:txBody>
      </p:sp>
      <p:sp>
        <p:nvSpPr>
          <p:cNvPr id="4" name="Slide Number Placeholder 3">
            <a:extLst>
              <a:ext uri="{FF2B5EF4-FFF2-40B4-BE49-F238E27FC236}">
                <a16:creationId xmlns:a16="http://schemas.microsoft.com/office/drawing/2014/main" id="{D3582E9D-22F9-9B48-E29B-1F2D4303000F}"/>
              </a:ext>
            </a:extLst>
          </p:cNvPr>
          <p:cNvSpPr>
            <a:spLocks noGrp="1"/>
          </p:cNvSpPr>
          <p:nvPr>
            <p:ph type="sldNum" sz="quarter" idx="5"/>
          </p:nvPr>
        </p:nvSpPr>
        <p:spPr/>
        <p:txBody>
          <a:bodyPr/>
          <a:lstStyle/>
          <a:p>
            <a:fld id="{6C30C16F-4014-BB44-B5E5-D9655B7DC137}" type="slidenum">
              <a:rPr lang="en-US" smtClean="0"/>
              <a:t>4</a:t>
            </a:fld>
            <a:endParaRPr lang="en-US"/>
          </a:p>
        </p:txBody>
      </p:sp>
    </p:spTree>
    <p:extLst>
      <p:ext uri="{BB962C8B-B14F-4D97-AF65-F5344CB8AC3E}">
        <p14:creationId xmlns:p14="http://schemas.microsoft.com/office/powerpoint/2010/main" val="293850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5AC85-B557-7B97-C3BF-1E009DD17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94C8A-C738-5BA2-FE5D-04519C081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84077-42CB-10A2-8065-0A9909810112}"/>
              </a:ext>
            </a:extLst>
          </p:cNvPr>
          <p:cNvSpPr>
            <a:spLocks noGrp="1"/>
          </p:cNvSpPr>
          <p:nvPr>
            <p:ph type="body" idx="1"/>
          </p:nvPr>
        </p:nvSpPr>
        <p:spPr/>
        <p:txBody>
          <a:bodyPr/>
          <a:lstStyle/>
          <a:p>
            <a:r>
              <a:rPr lang="en-US"/>
              <a:t>In our current understanding, there are two physical phenomenon on the sun that are related to the acceleration of energetic particles. One is the solar flares, and the other is coronal mass ejection. As shown in the left two movies, </a:t>
            </a:r>
            <a:r>
              <a:rPr lang="en-US" b="0" i="0">
                <a:solidFill>
                  <a:srgbClr val="282828"/>
                </a:solidFill>
                <a:effectLst/>
                <a:latin typeface="Helvetica" pitchFamily="2" charset="0"/>
              </a:rPr>
              <a:t>Solar flares are large eruptions of electromagnetic radiation from the Sun and the coronal mass ejections are large expulsion of plasma and magnetic field from the solar corona. If you place a particle detector somewhere in the space, you calculate the particle flux as shown in the right panel. This is a typical SEP event, the particle flux at different energies are plotted, showing from low energy in the top and high energy in the bottom. What usually cause a concern is the proton flux at energies greater than 10 MeV, anything above the second curve from the top. </a:t>
            </a:r>
            <a:endParaRPr lang="en-US"/>
          </a:p>
        </p:txBody>
      </p:sp>
      <p:sp>
        <p:nvSpPr>
          <p:cNvPr id="4" name="Slide Number Placeholder 3">
            <a:extLst>
              <a:ext uri="{FF2B5EF4-FFF2-40B4-BE49-F238E27FC236}">
                <a16:creationId xmlns:a16="http://schemas.microsoft.com/office/drawing/2014/main" id="{D3582E9D-22F9-9B48-E29B-1F2D4303000F}"/>
              </a:ext>
            </a:extLst>
          </p:cNvPr>
          <p:cNvSpPr>
            <a:spLocks noGrp="1"/>
          </p:cNvSpPr>
          <p:nvPr>
            <p:ph type="sldNum" sz="quarter" idx="5"/>
          </p:nvPr>
        </p:nvSpPr>
        <p:spPr/>
        <p:txBody>
          <a:bodyPr/>
          <a:lstStyle/>
          <a:p>
            <a:fld id="{6C30C16F-4014-BB44-B5E5-D9655B7DC137}" type="slidenum">
              <a:rPr lang="en-US" smtClean="0"/>
              <a:t>5</a:t>
            </a:fld>
            <a:endParaRPr lang="en-US"/>
          </a:p>
        </p:txBody>
      </p:sp>
    </p:spTree>
    <p:extLst>
      <p:ext uri="{BB962C8B-B14F-4D97-AF65-F5344CB8AC3E}">
        <p14:creationId xmlns:p14="http://schemas.microsoft.com/office/powerpoint/2010/main" val="50865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5AC85-B557-7B97-C3BF-1E009DD17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94C8A-C738-5BA2-FE5D-04519C081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84077-42CB-10A2-8065-0A9909810112}"/>
              </a:ext>
            </a:extLst>
          </p:cNvPr>
          <p:cNvSpPr>
            <a:spLocks noGrp="1"/>
          </p:cNvSpPr>
          <p:nvPr>
            <p:ph type="body" idx="1"/>
          </p:nvPr>
        </p:nvSpPr>
        <p:spPr/>
        <p:txBody>
          <a:bodyPr/>
          <a:lstStyle/>
          <a:p>
            <a:r>
              <a:rPr lang="en-US"/>
              <a:t>In our current understanding, there are two physical phenomenon on the sun that are related to the acceleration of energetic particles. One is the solar flares, and the other is coronal mass ejection. As shown in the left two movies, </a:t>
            </a:r>
            <a:r>
              <a:rPr lang="en-US" b="0" i="0">
                <a:solidFill>
                  <a:srgbClr val="282828"/>
                </a:solidFill>
                <a:effectLst/>
                <a:latin typeface="Helvetica" pitchFamily="2" charset="0"/>
              </a:rPr>
              <a:t>Solar flares are large eruptions of electromagnetic radiation from the Sun and the coronal mass ejections are large expulsion of plasma and magnetic field from the solar corona. If you place a particle detector somewhere in the space, you calculate the particle flux as shown in the right panel. This is a typical SEP event, the particle flux at different energies are plotted, showing from low energy in the top and high energy in the bottom. What usually cause a concern is the proton flux at energies greater than 10 MeV, anything above the second curve from the top. </a:t>
            </a:r>
            <a:endParaRPr lang="en-US"/>
          </a:p>
        </p:txBody>
      </p:sp>
      <p:sp>
        <p:nvSpPr>
          <p:cNvPr id="4" name="Slide Number Placeholder 3">
            <a:extLst>
              <a:ext uri="{FF2B5EF4-FFF2-40B4-BE49-F238E27FC236}">
                <a16:creationId xmlns:a16="http://schemas.microsoft.com/office/drawing/2014/main" id="{D3582E9D-22F9-9B48-E29B-1F2D4303000F}"/>
              </a:ext>
            </a:extLst>
          </p:cNvPr>
          <p:cNvSpPr>
            <a:spLocks noGrp="1"/>
          </p:cNvSpPr>
          <p:nvPr>
            <p:ph type="sldNum" sz="quarter" idx="5"/>
          </p:nvPr>
        </p:nvSpPr>
        <p:spPr/>
        <p:txBody>
          <a:bodyPr/>
          <a:lstStyle/>
          <a:p>
            <a:fld id="{6C30C16F-4014-BB44-B5E5-D9655B7DC137}" type="slidenum">
              <a:rPr lang="en-US" smtClean="0"/>
              <a:t>6</a:t>
            </a:fld>
            <a:endParaRPr lang="en-US"/>
          </a:p>
        </p:txBody>
      </p:sp>
    </p:spTree>
    <p:extLst>
      <p:ext uri="{BB962C8B-B14F-4D97-AF65-F5344CB8AC3E}">
        <p14:creationId xmlns:p14="http://schemas.microsoft.com/office/powerpoint/2010/main" val="130599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5AC85-B557-7B97-C3BF-1E009DD17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94C8A-C738-5BA2-FE5D-04519C081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84077-42CB-10A2-8065-0A9909810112}"/>
              </a:ext>
            </a:extLst>
          </p:cNvPr>
          <p:cNvSpPr>
            <a:spLocks noGrp="1"/>
          </p:cNvSpPr>
          <p:nvPr>
            <p:ph type="body" idx="1"/>
          </p:nvPr>
        </p:nvSpPr>
        <p:spPr/>
        <p:txBody>
          <a:bodyPr/>
          <a:lstStyle/>
          <a:p>
            <a:r>
              <a:rPr lang="en-US"/>
              <a:t>In our current understanding, there are two physical phenomenon on the sun that are related to the acceleration of energetic particles. One is the solar flares, and the other is coronal mass ejection. As shown in the left two movies, </a:t>
            </a:r>
            <a:r>
              <a:rPr lang="en-US" b="0" i="0">
                <a:solidFill>
                  <a:srgbClr val="282828"/>
                </a:solidFill>
                <a:effectLst/>
                <a:latin typeface="Helvetica" pitchFamily="2" charset="0"/>
              </a:rPr>
              <a:t>Solar flares are large eruptions of electromagnetic radiation from the Sun and the coronal mass ejections are large expulsion of plasma and magnetic field from the solar corona. If you place a particle detector somewhere in the space, you calculate the particle flux as shown in the right panel. This is a typical SEP event, the particle flux at different energies are plotted, showing from low energy in the top and high energy in the bottom. What usually cause a concern is the proton flux at energies greater than 10 MeV, anything above the second curve from the top. </a:t>
            </a:r>
            <a:endParaRPr lang="en-US"/>
          </a:p>
        </p:txBody>
      </p:sp>
      <p:sp>
        <p:nvSpPr>
          <p:cNvPr id="4" name="Slide Number Placeholder 3">
            <a:extLst>
              <a:ext uri="{FF2B5EF4-FFF2-40B4-BE49-F238E27FC236}">
                <a16:creationId xmlns:a16="http://schemas.microsoft.com/office/drawing/2014/main" id="{D3582E9D-22F9-9B48-E29B-1F2D4303000F}"/>
              </a:ext>
            </a:extLst>
          </p:cNvPr>
          <p:cNvSpPr>
            <a:spLocks noGrp="1"/>
          </p:cNvSpPr>
          <p:nvPr>
            <p:ph type="sldNum" sz="quarter" idx="5"/>
          </p:nvPr>
        </p:nvSpPr>
        <p:spPr/>
        <p:txBody>
          <a:bodyPr/>
          <a:lstStyle/>
          <a:p>
            <a:fld id="{6C30C16F-4014-BB44-B5E5-D9655B7DC137}" type="slidenum">
              <a:rPr lang="en-US" smtClean="0"/>
              <a:t>7</a:t>
            </a:fld>
            <a:endParaRPr lang="en-US"/>
          </a:p>
        </p:txBody>
      </p:sp>
    </p:spTree>
    <p:extLst>
      <p:ext uri="{BB962C8B-B14F-4D97-AF65-F5344CB8AC3E}">
        <p14:creationId xmlns:p14="http://schemas.microsoft.com/office/powerpoint/2010/main" val="88130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5AC85-B557-7B97-C3BF-1E009DD17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94C8A-C738-5BA2-FE5D-04519C081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84077-42CB-10A2-8065-0A9909810112}"/>
              </a:ext>
            </a:extLst>
          </p:cNvPr>
          <p:cNvSpPr>
            <a:spLocks noGrp="1"/>
          </p:cNvSpPr>
          <p:nvPr>
            <p:ph type="body" idx="1"/>
          </p:nvPr>
        </p:nvSpPr>
        <p:spPr/>
        <p:txBody>
          <a:bodyPr/>
          <a:lstStyle/>
          <a:p>
            <a:r>
              <a:rPr lang="en-US"/>
              <a:t>In our current understanding, there are two physical phenomenon on the sun that are related to the acceleration of energetic particles. One is the solar flares, and the other is coronal mass ejection. As shown in the left two movies, </a:t>
            </a:r>
            <a:r>
              <a:rPr lang="en-US" b="0" i="0">
                <a:solidFill>
                  <a:srgbClr val="282828"/>
                </a:solidFill>
                <a:effectLst/>
                <a:latin typeface="Helvetica" pitchFamily="2" charset="0"/>
              </a:rPr>
              <a:t>Solar flares are large eruptions of electromagnetic radiation from the Sun and the coronal mass ejections are large expulsion of plasma and magnetic field from the solar corona. If you place a particle detector somewhere in the space, you calculate the particle flux as shown in the right panel. This is a typical SEP event, the particle flux at different energies are plotted, showing from low energy in the top and high energy in the bottom. What usually cause a concern is the proton flux at energies greater than 10 MeV, anything above the second curve from the top. </a:t>
            </a:r>
            <a:endParaRPr lang="en-US"/>
          </a:p>
        </p:txBody>
      </p:sp>
      <p:sp>
        <p:nvSpPr>
          <p:cNvPr id="4" name="Slide Number Placeholder 3">
            <a:extLst>
              <a:ext uri="{FF2B5EF4-FFF2-40B4-BE49-F238E27FC236}">
                <a16:creationId xmlns:a16="http://schemas.microsoft.com/office/drawing/2014/main" id="{D3582E9D-22F9-9B48-E29B-1F2D4303000F}"/>
              </a:ext>
            </a:extLst>
          </p:cNvPr>
          <p:cNvSpPr>
            <a:spLocks noGrp="1"/>
          </p:cNvSpPr>
          <p:nvPr>
            <p:ph type="sldNum" sz="quarter" idx="5"/>
          </p:nvPr>
        </p:nvSpPr>
        <p:spPr/>
        <p:txBody>
          <a:bodyPr/>
          <a:lstStyle/>
          <a:p>
            <a:fld id="{6C30C16F-4014-BB44-B5E5-D9655B7DC137}" type="slidenum">
              <a:rPr lang="en-US" smtClean="0"/>
              <a:t>8</a:t>
            </a:fld>
            <a:endParaRPr lang="en-US"/>
          </a:p>
        </p:txBody>
      </p:sp>
    </p:spTree>
    <p:extLst>
      <p:ext uri="{BB962C8B-B14F-4D97-AF65-F5344CB8AC3E}">
        <p14:creationId xmlns:p14="http://schemas.microsoft.com/office/powerpoint/2010/main" val="231676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5AC85-B557-7B97-C3BF-1E009DD17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94C8A-C738-5BA2-FE5D-04519C081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84077-42CB-10A2-8065-0A9909810112}"/>
              </a:ext>
            </a:extLst>
          </p:cNvPr>
          <p:cNvSpPr>
            <a:spLocks noGrp="1"/>
          </p:cNvSpPr>
          <p:nvPr>
            <p:ph type="body" idx="1"/>
          </p:nvPr>
        </p:nvSpPr>
        <p:spPr/>
        <p:txBody>
          <a:bodyPr/>
          <a:lstStyle/>
          <a:p>
            <a:r>
              <a:rPr lang="en-US"/>
              <a:t>In our current understanding, there are two physical phenomenon on the sun that are related to the acceleration of energetic particles. One is the solar flares, and the other is coronal mass ejection. As shown in the left two movies, </a:t>
            </a:r>
            <a:r>
              <a:rPr lang="en-US" b="0" i="0">
                <a:solidFill>
                  <a:srgbClr val="282828"/>
                </a:solidFill>
                <a:effectLst/>
                <a:latin typeface="Helvetica" pitchFamily="2" charset="0"/>
              </a:rPr>
              <a:t>Solar flares are large eruptions of electromagnetic radiation from the Sun and the coronal mass ejections are large expulsion of plasma and magnetic field from the solar corona. If you place a particle detector somewhere in the space, you calculate the particle flux as shown in the right panel. This is a typical SEP event, the particle flux at different energies are plotted, showing from low energy in the top and high energy in the bottom. What usually cause a concern is the proton flux at energies greater than 10 MeV, anything above the second curve from the top. </a:t>
            </a:r>
            <a:endParaRPr lang="en-US"/>
          </a:p>
        </p:txBody>
      </p:sp>
      <p:sp>
        <p:nvSpPr>
          <p:cNvPr id="4" name="Slide Number Placeholder 3">
            <a:extLst>
              <a:ext uri="{FF2B5EF4-FFF2-40B4-BE49-F238E27FC236}">
                <a16:creationId xmlns:a16="http://schemas.microsoft.com/office/drawing/2014/main" id="{D3582E9D-22F9-9B48-E29B-1F2D4303000F}"/>
              </a:ext>
            </a:extLst>
          </p:cNvPr>
          <p:cNvSpPr>
            <a:spLocks noGrp="1"/>
          </p:cNvSpPr>
          <p:nvPr>
            <p:ph type="sldNum" sz="quarter" idx="5"/>
          </p:nvPr>
        </p:nvSpPr>
        <p:spPr/>
        <p:txBody>
          <a:bodyPr/>
          <a:lstStyle/>
          <a:p>
            <a:fld id="{6C30C16F-4014-BB44-B5E5-D9655B7DC137}" type="slidenum">
              <a:rPr lang="en-US" smtClean="0"/>
              <a:t>9</a:t>
            </a:fld>
            <a:endParaRPr lang="en-US"/>
          </a:p>
        </p:txBody>
      </p:sp>
    </p:spTree>
    <p:extLst>
      <p:ext uri="{BB962C8B-B14F-4D97-AF65-F5344CB8AC3E}">
        <p14:creationId xmlns:p14="http://schemas.microsoft.com/office/powerpoint/2010/main" val="174111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FFD82-4F86-7D2A-1197-51CAECECC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3A616F-30F0-EAF3-584A-939157326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6DE567-D50E-CC3F-B146-F9B611E3E6A7}"/>
              </a:ext>
            </a:extLst>
          </p:cNvPr>
          <p:cNvSpPr>
            <a:spLocks noGrp="1"/>
          </p:cNvSpPr>
          <p:nvPr>
            <p:ph type="dt" sz="half" idx="10"/>
          </p:nvPr>
        </p:nvSpPr>
        <p:spPr/>
        <p:txBody>
          <a:bodyPr/>
          <a:lstStyle/>
          <a:p>
            <a:fld id="{4D3348D5-EBF3-3646-AF8F-11F89FB3A140}" type="datetimeFigureOut">
              <a:rPr lang="en-US" smtClean="0"/>
              <a:t>6/5/24</a:t>
            </a:fld>
            <a:endParaRPr lang="en-US"/>
          </a:p>
        </p:txBody>
      </p:sp>
      <p:sp>
        <p:nvSpPr>
          <p:cNvPr id="5" name="Footer Placeholder 4">
            <a:extLst>
              <a:ext uri="{FF2B5EF4-FFF2-40B4-BE49-F238E27FC236}">
                <a16:creationId xmlns:a16="http://schemas.microsoft.com/office/drawing/2014/main" id="{65A24601-AFC1-C458-B9E6-E9535D133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A9331-FE33-DF7B-1CC3-7066CB30FF99}"/>
              </a:ext>
            </a:extLst>
          </p:cNvPr>
          <p:cNvSpPr>
            <a:spLocks noGrp="1"/>
          </p:cNvSpPr>
          <p:nvPr>
            <p:ph type="sldNum" sz="quarter" idx="12"/>
          </p:nvPr>
        </p:nvSpPr>
        <p:spPr/>
        <p:txBody>
          <a:bodyPr/>
          <a:lstStyle/>
          <a:p>
            <a:fld id="{AEB4B519-5C8A-A446-83C8-4C294753A72E}" type="slidenum">
              <a:rPr lang="en-US" smtClean="0"/>
              <a:t>‹#›</a:t>
            </a:fld>
            <a:endParaRPr lang="en-US"/>
          </a:p>
        </p:txBody>
      </p:sp>
    </p:spTree>
    <p:extLst>
      <p:ext uri="{BB962C8B-B14F-4D97-AF65-F5344CB8AC3E}">
        <p14:creationId xmlns:p14="http://schemas.microsoft.com/office/powerpoint/2010/main" val="225760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EAA6-9C40-128F-509E-571236D3C3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0FE2C8-5F3A-1F0F-5721-AFBC0BA62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D61A7-ED1B-604C-8B61-9D80341EAD8F}"/>
              </a:ext>
            </a:extLst>
          </p:cNvPr>
          <p:cNvSpPr>
            <a:spLocks noGrp="1"/>
          </p:cNvSpPr>
          <p:nvPr>
            <p:ph type="dt" sz="half" idx="10"/>
          </p:nvPr>
        </p:nvSpPr>
        <p:spPr/>
        <p:txBody>
          <a:bodyPr/>
          <a:lstStyle/>
          <a:p>
            <a:fld id="{4D3348D5-EBF3-3646-AF8F-11F89FB3A140}" type="datetimeFigureOut">
              <a:rPr lang="en-US" smtClean="0"/>
              <a:t>6/5/24</a:t>
            </a:fld>
            <a:endParaRPr lang="en-US"/>
          </a:p>
        </p:txBody>
      </p:sp>
      <p:sp>
        <p:nvSpPr>
          <p:cNvPr id="5" name="Footer Placeholder 4">
            <a:extLst>
              <a:ext uri="{FF2B5EF4-FFF2-40B4-BE49-F238E27FC236}">
                <a16:creationId xmlns:a16="http://schemas.microsoft.com/office/drawing/2014/main" id="{85FA7A29-9EF3-8874-7DE5-F9C0478F9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4E2BC-D61F-527D-3F95-8429D71270B3}"/>
              </a:ext>
            </a:extLst>
          </p:cNvPr>
          <p:cNvSpPr>
            <a:spLocks noGrp="1"/>
          </p:cNvSpPr>
          <p:nvPr>
            <p:ph type="sldNum" sz="quarter" idx="12"/>
          </p:nvPr>
        </p:nvSpPr>
        <p:spPr/>
        <p:txBody>
          <a:bodyPr/>
          <a:lstStyle/>
          <a:p>
            <a:fld id="{AEB4B519-5C8A-A446-83C8-4C294753A72E}" type="slidenum">
              <a:rPr lang="en-US" smtClean="0"/>
              <a:t>‹#›</a:t>
            </a:fld>
            <a:endParaRPr lang="en-US"/>
          </a:p>
        </p:txBody>
      </p:sp>
    </p:spTree>
    <p:extLst>
      <p:ext uri="{BB962C8B-B14F-4D97-AF65-F5344CB8AC3E}">
        <p14:creationId xmlns:p14="http://schemas.microsoft.com/office/powerpoint/2010/main" val="156169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75257-3458-0131-1D78-343F313E53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F54AB2-E673-E3B7-E384-35BA895D40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D13F4-347C-8127-0DA9-CE92DC5BB347}"/>
              </a:ext>
            </a:extLst>
          </p:cNvPr>
          <p:cNvSpPr>
            <a:spLocks noGrp="1"/>
          </p:cNvSpPr>
          <p:nvPr>
            <p:ph type="dt" sz="half" idx="10"/>
          </p:nvPr>
        </p:nvSpPr>
        <p:spPr/>
        <p:txBody>
          <a:bodyPr/>
          <a:lstStyle/>
          <a:p>
            <a:fld id="{4D3348D5-EBF3-3646-AF8F-11F89FB3A140}" type="datetimeFigureOut">
              <a:rPr lang="en-US" smtClean="0"/>
              <a:t>6/5/24</a:t>
            </a:fld>
            <a:endParaRPr lang="en-US"/>
          </a:p>
        </p:txBody>
      </p:sp>
      <p:sp>
        <p:nvSpPr>
          <p:cNvPr id="5" name="Footer Placeholder 4">
            <a:extLst>
              <a:ext uri="{FF2B5EF4-FFF2-40B4-BE49-F238E27FC236}">
                <a16:creationId xmlns:a16="http://schemas.microsoft.com/office/drawing/2014/main" id="{7CD77ABD-433E-DF8F-9679-64A58CF46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D964F-C5B6-A5F2-8A6B-F9D2C830D37C}"/>
              </a:ext>
            </a:extLst>
          </p:cNvPr>
          <p:cNvSpPr>
            <a:spLocks noGrp="1"/>
          </p:cNvSpPr>
          <p:nvPr>
            <p:ph type="sldNum" sz="quarter" idx="12"/>
          </p:nvPr>
        </p:nvSpPr>
        <p:spPr/>
        <p:txBody>
          <a:bodyPr/>
          <a:lstStyle/>
          <a:p>
            <a:fld id="{AEB4B519-5C8A-A446-83C8-4C294753A72E}" type="slidenum">
              <a:rPr lang="en-US" smtClean="0"/>
              <a:t>‹#›</a:t>
            </a:fld>
            <a:endParaRPr lang="en-US"/>
          </a:p>
        </p:txBody>
      </p:sp>
    </p:spTree>
    <p:extLst>
      <p:ext uri="{BB962C8B-B14F-4D97-AF65-F5344CB8AC3E}">
        <p14:creationId xmlns:p14="http://schemas.microsoft.com/office/powerpoint/2010/main" val="400353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DDAA-41CC-A758-3105-A3334F235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63CCD-89F7-771D-6CA8-051044A1F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ACC9F-5AC7-7F89-B9C2-8FD217DD7E8B}"/>
              </a:ext>
            </a:extLst>
          </p:cNvPr>
          <p:cNvSpPr>
            <a:spLocks noGrp="1"/>
          </p:cNvSpPr>
          <p:nvPr>
            <p:ph type="dt" sz="half" idx="10"/>
          </p:nvPr>
        </p:nvSpPr>
        <p:spPr/>
        <p:txBody>
          <a:bodyPr/>
          <a:lstStyle/>
          <a:p>
            <a:fld id="{4D3348D5-EBF3-3646-AF8F-11F89FB3A140}" type="datetimeFigureOut">
              <a:rPr lang="en-US" smtClean="0"/>
              <a:t>6/5/24</a:t>
            </a:fld>
            <a:endParaRPr lang="en-US"/>
          </a:p>
        </p:txBody>
      </p:sp>
      <p:sp>
        <p:nvSpPr>
          <p:cNvPr id="5" name="Footer Placeholder 4">
            <a:extLst>
              <a:ext uri="{FF2B5EF4-FFF2-40B4-BE49-F238E27FC236}">
                <a16:creationId xmlns:a16="http://schemas.microsoft.com/office/drawing/2014/main" id="{80068B51-6521-DE6A-63DF-DA8311FAC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1589C-1627-6B0B-9643-093B4AE5F40E}"/>
              </a:ext>
            </a:extLst>
          </p:cNvPr>
          <p:cNvSpPr>
            <a:spLocks noGrp="1"/>
          </p:cNvSpPr>
          <p:nvPr>
            <p:ph type="sldNum" sz="quarter" idx="12"/>
          </p:nvPr>
        </p:nvSpPr>
        <p:spPr/>
        <p:txBody>
          <a:bodyPr/>
          <a:lstStyle/>
          <a:p>
            <a:fld id="{AEB4B519-5C8A-A446-83C8-4C294753A72E}" type="slidenum">
              <a:rPr lang="en-US" smtClean="0"/>
              <a:t>‹#›</a:t>
            </a:fld>
            <a:endParaRPr lang="en-US"/>
          </a:p>
        </p:txBody>
      </p:sp>
    </p:spTree>
    <p:extLst>
      <p:ext uri="{BB962C8B-B14F-4D97-AF65-F5344CB8AC3E}">
        <p14:creationId xmlns:p14="http://schemas.microsoft.com/office/powerpoint/2010/main" val="273622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3888-022C-EB73-9B18-E685DC193C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EC5BD8-C737-709D-23C6-BC4B9BCB60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A30A66-589E-1DB8-2C0F-FAFF8F0054F0}"/>
              </a:ext>
            </a:extLst>
          </p:cNvPr>
          <p:cNvSpPr>
            <a:spLocks noGrp="1"/>
          </p:cNvSpPr>
          <p:nvPr>
            <p:ph type="dt" sz="half" idx="10"/>
          </p:nvPr>
        </p:nvSpPr>
        <p:spPr/>
        <p:txBody>
          <a:bodyPr/>
          <a:lstStyle/>
          <a:p>
            <a:fld id="{4D3348D5-EBF3-3646-AF8F-11F89FB3A140}" type="datetimeFigureOut">
              <a:rPr lang="en-US" smtClean="0"/>
              <a:t>6/5/24</a:t>
            </a:fld>
            <a:endParaRPr lang="en-US"/>
          </a:p>
        </p:txBody>
      </p:sp>
      <p:sp>
        <p:nvSpPr>
          <p:cNvPr id="5" name="Footer Placeholder 4">
            <a:extLst>
              <a:ext uri="{FF2B5EF4-FFF2-40B4-BE49-F238E27FC236}">
                <a16:creationId xmlns:a16="http://schemas.microsoft.com/office/drawing/2014/main" id="{75DC4AA8-786B-7543-2B25-96A9ED5FD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050A5-4BBD-C707-40E5-9DF6A50BD2B8}"/>
              </a:ext>
            </a:extLst>
          </p:cNvPr>
          <p:cNvSpPr>
            <a:spLocks noGrp="1"/>
          </p:cNvSpPr>
          <p:nvPr>
            <p:ph type="sldNum" sz="quarter" idx="12"/>
          </p:nvPr>
        </p:nvSpPr>
        <p:spPr/>
        <p:txBody>
          <a:bodyPr/>
          <a:lstStyle/>
          <a:p>
            <a:fld id="{AEB4B519-5C8A-A446-83C8-4C294753A72E}" type="slidenum">
              <a:rPr lang="en-US" smtClean="0"/>
              <a:t>‹#›</a:t>
            </a:fld>
            <a:endParaRPr lang="en-US"/>
          </a:p>
        </p:txBody>
      </p:sp>
    </p:spTree>
    <p:extLst>
      <p:ext uri="{BB962C8B-B14F-4D97-AF65-F5344CB8AC3E}">
        <p14:creationId xmlns:p14="http://schemas.microsoft.com/office/powerpoint/2010/main" val="87874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D361-9F95-0D6E-3949-A94A95D1B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71571-B33E-0014-303C-7CCDE0A8E8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801C28-BCCF-7C5C-31E8-31A961AB7C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4B46C2-42AF-D50E-567E-323C970BF905}"/>
              </a:ext>
            </a:extLst>
          </p:cNvPr>
          <p:cNvSpPr>
            <a:spLocks noGrp="1"/>
          </p:cNvSpPr>
          <p:nvPr>
            <p:ph type="dt" sz="half" idx="10"/>
          </p:nvPr>
        </p:nvSpPr>
        <p:spPr/>
        <p:txBody>
          <a:bodyPr/>
          <a:lstStyle/>
          <a:p>
            <a:fld id="{4D3348D5-EBF3-3646-AF8F-11F89FB3A140}" type="datetimeFigureOut">
              <a:rPr lang="en-US" smtClean="0"/>
              <a:t>6/5/24</a:t>
            </a:fld>
            <a:endParaRPr lang="en-US"/>
          </a:p>
        </p:txBody>
      </p:sp>
      <p:sp>
        <p:nvSpPr>
          <p:cNvPr id="6" name="Footer Placeholder 5">
            <a:extLst>
              <a:ext uri="{FF2B5EF4-FFF2-40B4-BE49-F238E27FC236}">
                <a16:creationId xmlns:a16="http://schemas.microsoft.com/office/drawing/2014/main" id="{86B87E1E-CBAE-C03A-B8FC-CCC9873B0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6A74F-DB61-4CDD-A443-2DE6045C25EF}"/>
              </a:ext>
            </a:extLst>
          </p:cNvPr>
          <p:cNvSpPr>
            <a:spLocks noGrp="1"/>
          </p:cNvSpPr>
          <p:nvPr>
            <p:ph type="sldNum" sz="quarter" idx="12"/>
          </p:nvPr>
        </p:nvSpPr>
        <p:spPr/>
        <p:txBody>
          <a:bodyPr/>
          <a:lstStyle/>
          <a:p>
            <a:fld id="{AEB4B519-5C8A-A446-83C8-4C294753A72E}" type="slidenum">
              <a:rPr lang="en-US" smtClean="0"/>
              <a:t>‹#›</a:t>
            </a:fld>
            <a:endParaRPr lang="en-US"/>
          </a:p>
        </p:txBody>
      </p:sp>
    </p:spTree>
    <p:extLst>
      <p:ext uri="{BB962C8B-B14F-4D97-AF65-F5344CB8AC3E}">
        <p14:creationId xmlns:p14="http://schemas.microsoft.com/office/powerpoint/2010/main" val="126945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EE18-AB35-4690-1D1E-7E0FDE1BB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F1316D-7F07-1A47-5B6F-50CB05A9B8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843540-6EEB-A4F9-D548-C89DA37CEF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E22C0D-EDC6-1C83-885B-855F35B77E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D3776A-F3ED-E182-E278-7B4E209165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F7539F-5B98-6A3C-E51A-FFFC0B9D027F}"/>
              </a:ext>
            </a:extLst>
          </p:cNvPr>
          <p:cNvSpPr>
            <a:spLocks noGrp="1"/>
          </p:cNvSpPr>
          <p:nvPr>
            <p:ph type="dt" sz="half" idx="10"/>
          </p:nvPr>
        </p:nvSpPr>
        <p:spPr/>
        <p:txBody>
          <a:bodyPr/>
          <a:lstStyle/>
          <a:p>
            <a:fld id="{4D3348D5-EBF3-3646-AF8F-11F89FB3A140}" type="datetimeFigureOut">
              <a:rPr lang="en-US" smtClean="0"/>
              <a:t>6/5/24</a:t>
            </a:fld>
            <a:endParaRPr lang="en-US"/>
          </a:p>
        </p:txBody>
      </p:sp>
      <p:sp>
        <p:nvSpPr>
          <p:cNvPr id="8" name="Footer Placeholder 7">
            <a:extLst>
              <a:ext uri="{FF2B5EF4-FFF2-40B4-BE49-F238E27FC236}">
                <a16:creationId xmlns:a16="http://schemas.microsoft.com/office/drawing/2014/main" id="{F83FBB72-DBE3-6A89-0C9F-C418381772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8BFDF1-BF23-71CF-C382-6FE1D293B663}"/>
              </a:ext>
            </a:extLst>
          </p:cNvPr>
          <p:cNvSpPr>
            <a:spLocks noGrp="1"/>
          </p:cNvSpPr>
          <p:nvPr>
            <p:ph type="sldNum" sz="quarter" idx="12"/>
          </p:nvPr>
        </p:nvSpPr>
        <p:spPr/>
        <p:txBody>
          <a:bodyPr/>
          <a:lstStyle/>
          <a:p>
            <a:fld id="{AEB4B519-5C8A-A446-83C8-4C294753A72E}" type="slidenum">
              <a:rPr lang="en-US" smtClean="0"/>
              <a:t>‹#›</a:t>
            </a:fld>
            <a:endParaRPr lang="en-US"/>
          </a:p>
        </p:txBody>
      </p:sp>
    </p:spTree>
    <p:extLst>
      <p:ext uri="{BB962C8B-B14F-4D97-AF65-F5344CB8AC3E}">
        <p14:creationId xmlns:p14="http://schemas.microsoft.com/office/powerpoint/2010/main" val="94858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2026-68A6-0BF7-1616-628B555B7A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E5ACA9-99F3-E6BC-7BFA-B61F1912EFB3}"/>
              </a:ext>
            </a:extLst>
          </p:cNvPr>
          <p:cNvSpPr>
            <a:spLocks noGrp="1"/>
          </p:cNvSpPr>
          <p:nvPr>
            <p:ph type="dt" sz="half" idx="10"/>
          </p:nvPr>
        </p:nvSpPr>
        <p:spPr/>
        <p:txBody>
          <a:bodyPr/>
          <a:lstStyle/>
          <a:p>
            <a:fld id="{4D3348D5-EBF3-3646-AF8F-11F89FB3A140}" type="datetimeFigureOut">
              <a:rPr lang="en-US" smtClean="0"/>
              <a:t>6/5/24</a:t>
            </a:fld>
            <a:endParaRPr lang="en-US"/>
          </a:p>
        </p:txBody>
      </p:sp>
      <p:sp>
        <p:nvSpPr>
          <p:cNvPr id="4" name="Footer Placeholder 3">
            <a:extLst>
              <a:ext uri="{FF2B5EF4-FFF2-40B4-BE49-F238E27FC236}">
                <a16:creationId xmlns:a16="http://schemas.microsoft.com/office/drawing/2014/main" id="{BFD2CD67-D547-41AA-E277-732181DD47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473580-6131-5DAD-182A-03B5C07D4891}"/>
              </a:ext>
            </a:extLst>
          </p:cNvPr>
          <p:cNvSpPr>
            <a:spLocks noGrp="1"/>
          </p:cNvSpPr>
          <p:nvPr>
            <p:ph type="sldNum" sz="quarter" idx="12"/>
          </p:nvPr>
        </p:nvSpPr>
        <p:spPr/>
        <p:txBody>
          <a:bodyPr/>
          <a:lstStyle/>
          <a:p>
            <a:fld id="{AEB4B519-5C8A-A446-83C8-4C294753A72E}" type="slidenum">
              <a:rPr lang="en-US" smtClean="0"/>
              <a:t>‹#›</a:t>
            </a:fld>
            <a:endParaRPr lang="en-US"/>
          </a:p>
        </p:txBody>
      </p:sp>
    </p:spTree>
    <p:extLst>
      <p:ext uri="{BB962C8B-B14F-4D97-AF65-F5344CB8AC3E}">
        <p14:creationId xmlns:p14="http://schemas.microsoft.com/office/powerpoint/2010/main" val="369004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D624C-36A0-94C5-8660-E7A5E3C87CB7}"/>
              </a:ext>
            </a:extLst>
          </p:cNvPr>
          <p:cNvSpPr>
            <a:spLocks noGrp="1"/>
          </p:cNvSpPr>
          <p:nvPr>
            <p:ph type="dt" sz="half" idx="10"/>
          </p:nvPr>
        </p:nvSpPr>
        <p:spPr/>
        <p:txBody>
          <a:bodyPr/>
          <a:lstStyle/>
          <a:p>
            <a:fld id="{4D3348D5-EBF3-3646-AF8F-11F89FB3A140}" type="datetimeFigureOut">
              <a:rPr lang="en-US" smtClean="0"/>
              <a:t>6/5/24</a:t>
            </a:fld>
            <a:endParaRPr lang="en-US"/>
          </a:p>
        </p:txBody>
      </p:sp>
      <p:sp>
        <p:nvSpPr>
          <p:cNvPr id="3" name="Footer Placeholder 2">
            <a:extLst>
              <a:ext uri="{FF2B5EF4-FFF2-40B4-BE49-F238E27FC236}">
                <a16:creationId xmlns:a16="http://schemas.microsoft.com/office/drawing/2014/main" id="{A2F45831-607D-B542-6035-2AB5B71374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7113A5-8F6E-A194-6F6D-7A94D9343EEF}"/>
              </a:ext>
            </a:extLst>
          </p:cNvPr>
          <p:cNvSpPr>
            <a:spLocks noGrp="1"/>
          </p:cNvSpPr>
          <p:nvPr>
            <p:ph type="sldNum" sz="quarter" idx="12"/>
          </p:nvPr>
        </p:nvSpPr>
        <p:spPr/>
        <p:txBody>
          <a:bodyPr/>
          <a:lstStyle/>
          <a:p>
            <a:fld id="{AEB4B519-5C8A-A446-83C8-4C294753A72E}" type="slidenum">
              <a:rPr lang="en-US" smtClean="0"/>
              <a:t>‹#›</a:t>
            </a:fld>
            <a:endParaRPr lang="en-US"/>
          </a:p>
        </p:txBody>
      </p:sp>
    </p:spTree>
    <p:extLst>
      <p:ext uri="{BB962C8B-B14F-4D97-AF65-F5344CB8AC3E}">
        <p14:creationId xmlns:p14="http://schemas.microsoft.com/office/powerpoint/2010/main" val="17902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B9CF-D76E-2E34-8020-0B6D891C7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954E37-89E4-21D9-0D09-36F15B605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7FC4C8-4E33-208C-C91C-8501A8AB4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7CE99B-954F-A938-3252-DB68A2D24F2C}"/>
              </a:ext>
            </a:extLst>
          </p:cNvPr>
          <p:cNvSpPr>
            <a:spLocks noGrp="1"/>
          </p:cNvSpPr>
          <p:nvPr>
            <p:ph type="dt" sz="half" idx="10"/>
          </p:nvPr>
        </p:nvSpPr>
        <p:spPr/>
        <p:txBody>
          <a:bodyPr/>
          <a:lstStyle/>
          <a:p>
            <a:fld id="{4D3348D5-EBF3-3646-AF8F-11F89FB3A140}" type="datetimeFigureOut">
              <a:rPr lang="en-US" smtClean="0"/>
              <a:t>6/5/24</a:t>
            </a:fld>
            <a:endParaRPr lang="en-US"/>
          </a:p>
        </p:txBody>
      </p:sp>
      <p:sp>
        <p:nvSpPr>
          <p:cNvPr id="6" name="Footer Placeholder 5">
            <a:extLst>
              <a:ext uri="{FF2B5EF4-FFF2-40B4-BE49-F238E27FC236}">
                <a16:creationId xmlns:a16="http://schemas.microsoft.com/office/drawing/2014/main" id="{DAB994CC-2293-245B-90FF-E1C99CFAA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68E2E-53A5-D8FE-EEA0-5C089099565A}"/>
              </a:ext>
            </a:extLst>
          </p:cNvPr>
          <p:cNvSpPr>
            <a:spLocks noGrp="1"/>
          </p:cNvSpPr>
          <p:nvPr>
            <p:ph type="sldNum" sz="quarter" idx="12"/>
          </p:nvPr>
        </p:nvSpPr>
        <p:spPr/>
        <p:txBody>
          <a:bodyPr/>
          <a:lstStyle/>
          <a:p>
            <a:fld id="{AEB4B519-5C8A-A446-83C8-4C294753A72E}" type="slidenum">
              <a:rPr lang="en-US" smtClean="0"/>
              <a:t>‹#›</a:t>
            </a:fld>
            <a:endParaRPr lang="en-US"/>
          </a:p>
        </p:txBody>
      </p:sp>
    </p:spTree>
    <p:extLst>
      <p:ext uri="{BB962C8B-B14F-4D97-AF65-F5344CB8AC3E}">
        <p14:creationId xmlns:p14="http://schemas.microsoft.com/office/powerpoint/2010/main" val="140098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FFF7-B83D-F0DC-7AC6-5768E81AD2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D022D5-FD1C-F6FB-9D08-7D4E28329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981226-ADCE-FE9D-FBF1-7E58256F7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E1F10A-D0C2-7EDC-6284-3F6322749523}"/>
              </a:ext>
            </a:extLst>
          </p:cNvPr>
          <p:cNvSpPr>
            <a:spLocks noGrp="1"/>
          </p:cNvSpPr>
          <p:nvPr>
            <p:ph type="dt" sz="half" idx="10"/>
          </p:nvPr>
        </p:nvSpPr>
        <p:spPr/>
        <p:txBody>
          <a:bodyPr/>
          <a:lstStyle/>
          <a:p>
            <a:fld id="{4D3348D5-EBF3-3646-AF8F-11F89FB3A140}" type="datetimeFigureOut">
              <a:rPr lang="en-US" smtClean="0"/>
              <a:t>6/5/24</a:t>
            </a:fld>
            <a:endParaRPr lang="en-US"/>
          </a:p>
        </p:txBody>
      </p:sp>
      <p:sp>
        <p:nvSpPr>
          <p:cNvPr id="6" name="Footer Placeholder 5">
            <a:extLst>
              <a:ext uri="{FF2B5EF4-FFF2-40B4-BE49-F238E27FC236}">
                <a16:creationId xmlns:a16="http://schemas.microsoft.com/office/drawing/2014/main" id="{E792AE4C-220C-FBA9-CCA1-6E08F182A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2F6F1-E96C-018F-FD0A-E066FC4EA89B}"/>
              </a:ext>
            </a:extLst>
          </p:cNvPr>
          <p:cNvSpPr>
            <a:spLocks noGrp="1"/>
          </p:cNvSpPr>
          <p:nvPr>
            <p:ph type="sldNum" sz="quarter" idx="12"/>
          </p:nvPr>
        </p:nvSpPr>
        <p:spPr/>
        <p:txBody>
          <a:bodyPr/>
          <a:lstStyle/>
          <a:p>
            <a:fld id="{AEB4B519-5C8A-A446-83C8-4C294753A72E}" type="slidenum">
              <a:rPr lang="en-US" smtClean="0"/>
              <a:t>‹#›</a:t>
            </a:fld>
            <a:endParaRPr lang="en-US"/>
          </a:p>
        </p:txBody>
      </p:sp>
    </p:spTree>
    <p:extLst>
      <p:ext uri="{BB962C8B-B14F-4D97-AF65-F5344CB8AC3E}">
        <p14:creationId xmlns:p14="http://schemas.microsoft.com/office/powerpoint/2010/main" val="183346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BA460-382A-AA7D-8F57-60E14CFFA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7DCD1D-CDAE-620A-BF6C-3EF48F303E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53F36-8E61-4A9D-1DFF-F01180CD5B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348D5-EBF3-3646-AF8F-11F89FB3A140}" type="datetimeFigureOut">
              <a:rPr lang="en-US" smtClean="0"/>
              <a:t>6/5/24</a:t>
            </a:fld>
            <a:endParaRPr lang="en-US"/>
          </a:p>
        </p:txBody>
      </p:sp>
      <p:sp>
        <p:nvSpPr>
          <p:cNvPr id="5" name="Footer Placeholder 4">
            <a:extLst>
              <a:ext uri="{FF2B5EF4-FFF2-40B4-BE49-F238E27FC236}">
                <a16:creationId xmlns:a16="http://schemas.microsoft.com/office/drawing/2014/main" id="{4A7417DA-977E-C6EE-AE5B-3536D93CF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8C9F2B-4526-24E2-0767-E3D676890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4B519-5C8A-A446-83C8-4C294753A72E}" type="slidenum">
              <a:rPr lang="en-US" smtClean="0"/>
              <a:t>‹#›</a:t>
            </a:fld>
            <a:endParaRPr lang="en-US"/>
          </a:p>
        </p:txBody>
      </p:sp>
    </p:spTree>
    <p:extLst>
      <p:ext uri="{BB962C8B-B14F-4D97-AF65-F5344CB8AC3E}">
        <p14:creationId xmlns:p14="http://schemas.microsoft.com/office/powerpoint/2010/main" val="2428256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72315E-C615-268E-F60B-23F70890EFBB}"/>
              </a:ext>
            </a:extLst>
          </p:cNvPr>
          <p:cNvPicPr>
            <a:picLocks noChangeAspect="1"/>
          </p:cNvPicPr>
          <p:nvPr/>
        </p:nvPicPr>
        <p:blipFill>
          <a:blip r:embed="rId3"/>
          <a:stretch>
            <a:fillRect/>
          </a:stretch>
        </p:blipFill>
        <p:spPr>
          <a:xfrm>
            <a:off x="0" y="-1"/>
            <a:ext cx="12192000" cy="6846277"/>
          </a:xfrm>
          <a:prstGeom prst="rect">
            <a:avLst/>
          </a:prstGeom>
        </p:spPr>
      </p:pic>
      <p:pic>
        <p:nvPicPr>
          <p:cNvPr id="6" name="Picture 5" descr="A logo with a person in the air&#10;&#10;Description automatically generated">
            <a:extLst>
              <a:ext uri="{FF2B5EF4-FFF2-40B4-BE49-F238E27FC236}">
                <a16:creationId xmlns:a16="http://schemas.microsoft.com/office/drawing/2014/main" id="{44747A9D-0116-DD13-DBF7-07DE85464082}"/>
              </a:ext>
            </a:extLst>
          </p:cNvPr>
          <p:cNvPicPr>
            <a:picLocks noChangeAspect="1"/>
          </p:cNvPicPr>
          <p:nvPr/>
        </p:nvPicPr>
        <p:blipFill>
          <a:blip r:embed="rId4"/>
          <a:stretch>
            <a:fillRect/>
          </a:stretch>
        </p:blipFill>
        <p:spPr>
          <a:xfrm>
            <a:off x="8929314" y="4728980"/>
            <a:ext cx="2885579" cy="1899823"/>
          </a:xfrm>
          <a:prstGeom prst="rect">
            <a:avLst/>
          </a:prstGeom>
        </p:spPr>
      </p:pic>
      <p:sp>
        <p:nvSpPr>
          <p:cNvPr id="14" name="TextBox 13">
            <a:extLst>
              <a:ext uri="{FF2B5EF4-FFF2-40B4-BE49-F238E27FC236}">
                <a16:creationId xmlns:a16="http://schemas.microsoft.com/office/drawing/2014/main" id="{DF3F603A-9339-D609-348F-B60F6C7027D9}"/>
              </a:ext>
            </a:extLst>
          </p:cNvPr>
          <p:cNvSpPr txBox="1"/>
          <p:nvPr/>
        </p:nvSpPr>
        <p:spPr>
          <a:xfrm>
            <a:off x="989285" y="4472364"/>
            <a:ext cx="9751550" cy="584775"/>
          </a:xfrm>
          <a:prstGeom prst="rect">
            <a:avLst/>
          </a:prstGeom>
          <a:noFill/>
        </p:spPr>
        <p:txBody>
          <a:bodyPr wrap="square">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1" u="none" strike="noStrike" cap="none" spc="0" normalizeH="0" baseline="0" dirty="0">
                <a:ln>
                  <a:noFill/>
                </a:ln>
                <a:solidFill>
                  <a:schemeClr val="bg1"/>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Lulu Zhao and the CLEAR Team</a:t>
            </a:r>
          </a:p>
        </p:txBody>
      </p:sp>
      <p:sp>
        <p:nvSpPr>
          <p:cNvPr id="16" name="TextBox 15">
            <a:extLst>
              <a:ext uri="{FF2B5EF4-FFF2-40B4-BE49-F238E27FC236}">
                <a16:creationId xmlns:a16="http://schemas.microsoft.com/office/drawing/2014/main" id="{CEA7C9D7-184B-3244-31CE-2A837099934B}"/>
              </a:ext>
            </a:extLst>
          </p:cNvPr>
          <p:cNvSpPr txBox="1"/>
          <p:nvPr/>
        </p:nvSpPr>
        <p:spPr>
          <a:xfrm>
            <a:off x="83388" y="2665458"/>
            <a:ext cx="12025223" cy="1107996"/>
          </a:xfrm>
          <a:prstGeom prst="rect">
            <a:avLst/>
          </a:prstGeom>
          <a:noFill/>
        </p:spPr>
        <p:txBody>
          <a:bodyPr wrap="square">
            <a:spAutoFit/>
          </a:bodyPr>
          <a:lstStyle/>
          <a:p>
            <a:pPr algn="ctr"/>
            <a:r>
              <a:rPr lang="en-US" sz="6600" b="1" dirty="0">
                <a:ln w="10160">
                  <a:solidFill>
                    <a:srgbClr val="FFFF00"/>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a typeface="ＭＳ Ｐゴシック" charset="0"/>
                <a:cs typeface="Arial" panose="020B0604020202020204" pitchFamily="34" charset="0"/>
              </a:rPr>
              <a:t>Transition Steps to CCMC</a:t>
            </a:r>
          </a:p>
        </p:txBody>
      </p:sp>
      <p:sp>
        <p:nvSpPr>
          <p:cNvPr id="19" name="Text Placeholder 2">
            <a:extLst>
              <a:ext uri="{FF2B5EF4-FFF2-40B4-BE49-F238E27FC236}">
                <a16:creationId xmlns:a16="http://schemas.microsoft.com/office/drawing/2014/main" id="{D375D9E2-1A9E-DAF7-78A2-7A917AE1CA90}"/>
              </a:ext>
            </a:extLst>
          </p:cNvPr>
          <p:cNvSpPr txBox="1">
            <a:spLocks/>
          </p:cNvSpPr>
          <p:nvPr/>
        </p:nvSpPr>
        <p:spPr>
          <a:xfrm>
            <a:off x="2685143" y="4982225"/>
            <a:ext cx="6021910" cy="15302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chemeClr val="bg1"/>
                </a:solidFill>
                <a:latin typeface="Montserrat" pitchFamily="2" charset="77"/>
              </a:rPr>
              <a:t>CLEAR Team: I. Sokolov, C. N. Arge, Y. Chen, W. Manchester, B. van der Holst, C.M.S. Cohen, G. Li, A. Bruno, I. G Richardson, D. Lario, Y. Omelchenko, M. Jin, N. Sachdeva, Z. Huang, K. D. Leka, H. M. Bain, M. Leila, K. Whitman,</a:t>
            </a:r>
            <a:r>
              <a:rPr lang="en-US" sz="1800" b="1" baseline="30000" dirty="0">
                <a:solidFill>
                  <a:schemeClr val="bg1"/>
                </a:solidFill>
                <a:latin typeface="Montserrat" pitchFamily="2" charset="77"/>
              </a:rPr>
              <a:t> </a:t>
            </a:r>
            <a:r>
              <a:rPr lang="en-US" sz="1800" b="1" dirty="0">
                <a:solidFill>
                  <a:schemeClr val="bg1"/>
                </a:solidFill>
                <a:latin typeface="Montserrat" pitchFamily="2" charset="77"/>
              </a:rPr>
              <a:t> J. Giacalone</a:t>
            </a:r>
            <a:endParaRPr lang="en-US" sz="1800" b="1" baseline="30000" dirty="0">
              <a:solidFill>
                <a:schemeClr val="bg1"/>
              </a:solidFill>
              <a:latin typeface="Montserrat" pitchFamily="2" charset="77"/>
            </a:endParaRPr>
          </a:p>
        </p:txBody>
      </p:sp>
      <p:sp>
        <p:nvSpPr>
          <p:cNvPr id="10" name="TextBox 9">
            <a:extLst>
              <a:ext uri="{FF2B5EF4-FFF2-40B4-BE49-F238E27FC236}">
                <a16:creationId xmlns:a16="http://schemas.microsoft.com/office/drawing/2014/main" id="{C4E8B2AE-ED69-E834-FD56-788362D4AA5F}"/>
              </a:ext>
            </a:extLst>
          </p:cNvPr>
          <p:cNvSpPr txBox="1"/>
          <p:nvPr/>
        </p:nvSpPr>
        <p:spPr>
          <a:xfrm>
            <a:off x="8466" y="1109543"/>
            <a:ext cx="12183534" cy="728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4400" b="1" dirty="0">
                <a:solidFill>
                  <a:srgbClr val="FFFF00"/>
                </a:solidFill>
                <a:latin typeface="Chalkboard SE" panose="03050602040202020205" pitchFamily="66" charset="77"/>
                <a:ea typeface="Helvetica Neue" panose="02000503000000020004" pitchFamily="2" charset="0"/>
                <a:cs typeface="Helvetica Neue" panose="02000503000000020004" pitchFamily="2" charset="0"/>
              </a:rPr>
              <a:t>NASA </a:t>
            </a:r>
            <a:r>
              <a:rPr lang="en-US" sz="4400" b="1" dirty="0" err="1">
                <a:solidFill>
                  <a:srgbClr val="FFFF00"/>
                </a:solidFill>
                <a:latin typeface="Chalkboard SE" panose="03050602040202020205" pitchFamily="66" charset="77"/>
                <a:ea typeface="Helvetica Neue" panose="02000503000000020004" pitchFamily="2" charset="0"/>
                <a:cs typeface="Helvetica Neue" panose="02000503000000020004" pitchFamily="2" charset="0"/>
              </a:rPr>
              <a:t>SWxC</a:t>
            </a:r>
            <a:r>
              <a:rPr lang="en-US" sz="4400" b="1" dirty="0">
                <a:solidFill>
                  <a:srgbClr val="FFFF00"/>
                </a:solidFill>
                <a:latin typeface="Chalkboard SE" panose="03050602040202020205" pitchFamily="66" charset="77"/>
                <a:ea typeface="Helvetica Neue" panose="02000503000000020004" pitchFamily="2" charset="0"/>
                <a:cs typeface="Helvetica Neue" panose="02000503000000020004" pitchFamily="2" charset="0"/>
              </a:rPr>
              <a:t> CLEAR: All-Clear SEP Forecast</a:t>
            </a:r>
            <a:endParaRPr lang="en-US" sz="4400" b="1" dirty="0">
              <a:solidFill>
                <a:srgbClr val="FFFF00"/>
              </a:solidFill>
              <a:latin typeface="Chalkboard SE" panose="03050602040202020205" pitchFamily="66" charset="77"/>
              <a:ea typeface="Helvetica Neue" panose="02000503000000020004" pitchFamily="2" charset="0"/>
              <a:cs typeface="Helvetica Neue" panose="02000503000000020004" pitchFamily="2" charset="0"/>
              <a:sym typeface="Helvetica Light"/>
            </a:endParaRPr>
          </a:p>
        </p:txBody>
      </p:sp>
    </p:spTree>
    <p:extLst>
      <p:ext uri="{BB962C8B-B14F-4D97-AF65-F5344CB8AC3E}">
        <p14:creationId xmlns:p14="http://schemas.microsoft.com/office/powerpoint/2010/main" val="410507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B12C-C559-79E1-2D60-0DE6C1DC869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E2A8868-8730-5ACB-0401-75A46127E112}"/>
              </a:ext>
            </a:extLst>
          </p:cNvPr>
          <p:cNvSpPr/>
          <p:nvPr/>
        </p:nvSpPr>
        <p:spPr>
          <a:xfrm>
            <a:off x="0" y="723546"/>
            <a:ext cx="12192000" cy="6134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bg1"/>
              </a:solidFill>
              <a:latin typeface="Arial" panose="020B0604020202020204" pitchFamily="34" charset="0"/>
              <a:ea typeface="Arial Black" charset="0"/>
              <a:cs typeface="Arial" panose="020B0604020202020204" pitchFamily="34" charset="0"/>
            </a:endParaRPr>
          </a:p>
        </p:txBody>
      </p:sp>
      <p:sp>
        <p:nvSpPr>
          <p:cNvPr id="14" name="Rectangle 13">
            <a:extLst>
              <a:ext uri="{FF2B5EF4-FFF2-40B4-BE49-F238E27FC236}">
                <a16:creationId xmlns:a16="http://schemas.microsoft.com/office/drawing/2014/main" id="{2652039B-CA5B-F703-EE90-39BBE714C74E}"/>
              </a:ext>
            </a:extLst>
          </p:cNvPr>
          <p:cNvSpPr/>
          <p:nvPr/>
        </p:nvSpPr>
        <p:spPr>
          <a:xfrm>
            <a:off x="283028" y="375001"/>
            <a:ext cx="11908971" cy="697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accent4"/>
                </a:solidFill>
                <a:latin typeface="Arial" panose="020B0604020202020204" pitchFamily="34" charset="0"/>
                <a:ea typeface="Arial Black" charset="0"/>
                <a:cs typeface="Arial" panose="020B0604020202020204" pitchFamily="34" charset="0"/>
              </a:rPr>
              <a:t>Outline</a:t>
            </a:r>
          </a:p>
        </p:txBody>
      </p:sp>
      <p:sp>
        <p:nvSpPr>
          <p:cNvPr id="6" name="TextBox 5">
            <a:extLst>
              <a:ext uri="{FF2B5EF4-FFF2-40B4-BE49-F238E27FC236}">
                <a16:creationId xmlns:a16="http://schemas.microsoft.com/office/drawing/2014/main" id="{6D698B1C-93B6-C36C-764E-6757EEF14026}"/>
              </a:ext>
            </a:extLst>
          </p:cNvPr>
          <p:cNvSpPr txBox="1"/>
          <p:nvPr/>
        </p:nvSpPr>
        <p:spPr>
          <a:xfrm>
            <a:off x="203766" y="1384377"/>
            <a:ext cx="10344147" cy="3879075"/>
          </a:xfrm>
          <a:prstGeom prst="rect">
            <a:avLst/>
          </a:prstGeom>
          <a:noFill/>
        </p:spPr>
        <p:txBody>
          <a:bodyPr wrap="square" rtlCol="0">
            <a:spAutoFit/>
          </a:bodyPr>
          <a:lstStyle/>
          <a:p>
            <a:pPr marL="571500" indent="-571500">
              <a:lnSpc>
                <a:spcPct val="200000"/>
              </a:lnSpc>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CLEAR Tools</a:t>
            </a:r>
          </a:p>
          <a:p>
            <a:pPr marL="571500" indent="-571500">
              <a:lnSpc>
                <a:spcPct val="200000"/>
              </a:lnSpc>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Current Status at CCMC</a:t>
            </a:r>
          </a:p>
          <a:p>
            <a:pPr marL="571500" indent="-571500">
              <a:lnSpc>
                <a:spcPct val="200000"/>
              </a:lnSpc>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Future Steps and Challenges</a:t>
            </a:r>
          </a:p>
          <a:p>
            <a:pPr marL="571500" indent="-571500">
              <a:lnSpc>
                <a:spcPct val="200000"/>
              </a:lnSpc>
              <a:buFont typeface="Wingdings" pitchFamily="2" charset="2"/>
              <a:buChar char="Ø"/>
            </a:pPr>
            <a:endParaRPr lang="en-US" sz="3200" b="1" dirty="0">
              <a:solidFill>
                <a:schemeClr val="bg1"/>
              </a:solidFill>
              <a:latin typeface="Arial" panose="020B0604020202020204" pitchFamily="34" charset="0"/>
              <a:ea typeface="Arial Black" charset="0"/>
              <a:cs typeface="Arial" panose="020B0604020202020204" pitchFamily="34" charset="0"/>
            </a:endParaRPr>
          </a:p>
        </p:txBody>
      </p:sp>
    </p:spTree>
    <p:extLst>
      <p:ext uri="{BB962C8B-B14F-4D97-AF65-F5344CB8AC3E}">
        <p14:creationId xmlns:p14="http://schemas.microsoft.com/office/powerpoint/2010/main" val="243672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B12C-C559-79E1-2D60-0DE6C1DC869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E2A8868-8730-5ACB-0401-75A46127E112}"/>
              </a:ext>
            </a:extLst>
          </p:cNvPr>
          <p:cNvSpPr/>
          <p:nvPr/>
        </p:nvSpPr>
        <p:spPr>
          <a:xfrm>
            <a:off x="0" y="723546"/>
            <a:ext cx="12192000" cy="6134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bg1"/>
              </a:solidFill>
              <a:latin typeface="Arial" panose="020B0604020202020204" pitchFamily="34" charset="0"/>
              <a:ea typeface="Arial Black" charset="0"/>
              <a:cs typeface="Arial" panose="020B0604020202020204" pitchFamily="34" charset="0"/>
            </a:endParaRPr>
          </a:p>
        </p:txBody>
      </p:sp>
      <p:sp>
        <p:nvSpPr>
          <p:cNvPr id="14" name="Rectangle 13">
            <a:extLst>
              <a:ext uri="{FF2B5EF4-FFF2-40B4-BE49-F238E27FC236}">
                <a16:creationId xmlns:a16="http://schemas.microsoft.com/office/drawing/2014/main" id="{2652039B-CA5B-F703-EE90-39BBE714C74E}"/>
              </a:ext>
            </a:extLst>
          </p:cNvPr>
          <p:cNvSpPr/>
          <p:nvPr/>
        </p:nvSpPr>
        <p:spPr>
          <a:xfrm>
            <a:off x="283028" y="375001"/>
            <a:ext cx="11908971" cy="697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accent4"/>
                </a:solidFill>
                <a:latin typeface="Arial" panose="020B0604020202020204" pitchFamily="34" charset="0"/>
                <a:ea typeface="Arial Black" charset="0"/>
                <a:cs typeface="Arial" panose="020B0604020202020204" pitchFamily="34" charset="0"/>
              </a:rPr>
              <a:t>CLEAR </a:t>
            </a:r>
            <a:r>
              <a:rPr lang="en-US" sz="4400" b="1" dirty="0" err="1">
                <a:solidFill>
                  <a:schemeClr val="accent4"/>
                </a:solidFill>
                <a:latin typeface="Arial" panose="020B0604020202020204" pitchFamily="34" charset="0"/>
                <a:ea typeface="Arial Black" charset="0"/>
                <a:cs typeface="Arial" panose="020B0604020202020204" pitchFamily="34" charset="0"/>
              </a:rPr>
              <a:t>SWxC</a:t>
            </a:r>
            <a:endParaRPr lang="en-US" sz="4400" b="1" dirty="0">
              <a:solidFill>
                <a:schemeClr val="accent4"/>
              </a:solidFill>
              <a:latin typeface="Arial" panose="020B0604020202020204" pitchFamily="34" charset="0"/>
              <a:ea typeface="Arial Black" charset="0"/>
              <a:cs typeface="Arial" panose="020B0604020202020204" pitchFamily="34" charset="0"/>
            </a:endParaRPr>
          </a:p>
        </p:txBody>
      </p:sp>
      <p:sp>
        <p:nvSpPr>
          <p:cNvPr id="6" name="TextBox 5">
            <a:extLst>
              <a:ext uri="{FF2B5EF4-FFF2-40B4-BE49-F238E27FC236}">
                <a16:creationId xmlns:a16="http://schemas.microsoft.com/office/drawing/2014/main" id="{6D698B1C-93B6-C36C-764E-6757EEF14026}"/>
              </a:ext>
            </a:extLst>
          </p:cNvPr>
          <p:cNvSpPr txBox="1"/>
          <p:nvPr/>
        </p:nvSpPr>
        <p:spPr>
          <a:xfrm>
            <a:off x="203766" y="1384377"/>
            <a:ext cx="10344147" cy="4154984"/>
          </a:xfrm>
          <a:prstGeom prst="rect">
            <a:avLst/>
          </a:prstGeom>
          <a:noFill/>
        </p:spPr>
        <p:txBody>
          <a:bodyPr wrap="square" rtlCol="0">
            <a:spAutoFit/>
          </a:bodyPr>
          <a:lstStyle/>
          <a:p>
            <a:pPr marL="460375" indent="-460375">
              <a:buFont typeface="Wingdings" pitchFamily="2" charset="2"/>
              <a:buChar char="Ø"/>
            </a:pPr>
            <a:r>
              <a:rPr lang="en-US" sz="4000" dirty="0">
                <a:solidFill>
                  <a:schemeClr val="bg1"/>
                </a:solidFill>
                <a:latin typeface="Arial" panose="020B0604020202020204" pitchFamily="34" charset="0"/>
                <a:cs typeface="Arial" panose="020B0604020202020204" pitchFamily="34" charset="0"/>
              </a:rPr>
              <a:t>All-Clear SEP Forecast</a:t>
            </a:r>
          </a:p>
          <a:p>
            <a:pPr marL="920750" lvl="1" indent="-463550">
              <a:buFont typeface="Wingdings" pitchFamily="2" charset="2"/>
              <a:buChar char="§"/>
            </a:pPr>
            <a:r>
              <a:rPr lang="en-US" sz="3200" dirty="0">
                <a:solidFill>
                  <a:schemeClr val="bg1"/>
                </a:solidFill>
                <a:effectLst/>
                <a:latin typeface="Arial" panose="020B0604020202020204" pitchFamily="34" charset="0"/>
                <a:cs typeface="Arial" panose="020B0604020202020204" pitchFamily="34" charset="0"/>
              </a:rPr>
              <a:t>Provide pre-eruption and post-eruption probabilistic forecasts of SEP events</a:t>
            </a:r>
          </a:p>
          <a:p>
            <a:pPr marL="920750" lvl="1" indent="-463550">
              <a:buFont typeface="Wingdings" pitchFamily="2" charset="2"/>
              <a:buChar char="§"/>
            </a:pPr>
            <a:endParaRPr lang="en-US" sz="3200" dirty="0">
              <a:solidFill>
                <a:schemeClr val="bg1"/>
              </a:solidFill>
              <a:effectLst/>
              <a:latin typeface="Arial" panose="020B0604020202020204" pitchFamily="34" charset="0"/>
              <a:cs typeface="Arial" panose="020B0604020202020204" pitchFamily="34" charset="0"/>
            </a:endParaRPr>
          </a:p>
          <a:p>
            <a:pPr marL="920750" lvl="1" indent="-463550">
              <a:buFont typeface="Wingdings" pitchFamily="2" charset="2"/>
              <a:buChar char="§"/>
            </a:pPr>
            <a:r>
              <a:rPr lang="en-US" sz="3200" dirty="0">
                <a:solidFill>
                  <a:schemeClr val="bg1"/>
                </a:solidFill>
                <a:effectLst/>
                <a:latin typeface="Arial" panose="020B0604020202020204" pitchFamily="34" charset="0"/>
                <a:cs typeface="Arial" panose="020B0604020202020204" pitchFamily="34" charset="0"/>
              </a:rPr>
              <a:t>Forecast post-eruption SEP event key parameters</a:t>
            </a:r>
          </a:p>
          <a:p>
            <a:pPr marL="920750" lvl="1" indent="-463550">
              <a:buFont typeface="Wingdings" pitchFamily="2" charset="2"/>
              <a:buChar char="§"/>
            </a:pPr>
            <a:endParaRPr lang="en-US" sz="3200" dirty="0">
              <a:solidFill>
                <a:schemeClr val="bg1"/>
              </a:solidFill>
              <a:effectLst/>
              <a:latin typeface="Arial" panose="020B0604020202020204" pitchFamily="34" charset="0"/>
              <a:cs typeface="Arial" panose="020B0604020202020204" pitchFamily="34" charset="0"/>
            </a:endParaRPr>
          </a:p>
          <a:p>
            <a:pPr marL="920750" lvl="1" indent="-463550">
              <a:buFont typeface="Wingdings" pitchFamily="2" charset="2"/>
              <a:buChar char="§"/>
            </a:pPr>
            <a:r>
              <a:rPr lang="en-US" sz="3200" dirty="0">
                <a:solidFill>
                  <a:schemeClr val="bg1"/>
                </a:solidFill>
                <a:effectLst/>
                <a:latin typeface="Arial" panose="020B0604020202020204" pitchFamily="34" charset="0"/>
                <a:cs typeface="Arial" panose="020B0604020202020204" pitchFamily="34" charset="0"/>
              </a:rPr>
              <a:t>Predict periods of SEP intensities below a preset threshold to issue all-clear forecasts</a:t>
            </a:r>
          </a:p>
        </p:txBody>
      </p:sp>
    </p:spTree>
    <p:extLst>
      <p:ext uri="{BB962C8B-B14F-4D97-AF65-F5344CB8AC3E}">
        <p14:creationId xmlns:p14="http://schemas.microsoft.com/office/powerpoint/2010/main" val="214906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B12C-C559-79E1-2D60-0DE6C1DC869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E2A8868-8730-5ACB-0401-75A46127E112}"/>
              </a:ext>
            </a:extLst>
          </p:cNvPr>
          <p:cNvSpPr/>
          <p:nvPr/>
        </p:nvSpPr>
        <p:spPr>
          <a:xfrm>
            <a:off x="0" y="723546"/>
            <a:ext cx="12192000" cy="6134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bg1"/>
              </a:solidFill>
              <a:latin typeface="Arial" panose="020B0604020202020204" pitchFamily="34" charset="0"/>
              <a:ea typeface="Arial Black" charset="0"/>
              <a:cs typeface="Arial" panose="020B0604020202020204" pitchFamily="34" charset="0"/>
            </a:endParaRPr>
          </a:p>
        </p:txBody>
      </p:sp>
      <p:sp>
        <p:nvSpPr>
          <p:cNvPr id="14" name="Rectangle 13">
            <a:extLst>
              <a:ext uri="{FF2B5EF4-FFF2-40B4-BE49-F238E27FC236}">
                <a16:creationId xmlns:a16="http://schemas.microsoft.com/office/drawing/2014/main" id="{2652039B-CA5B-F703-EE90-39BBE714C74E}"/>
              </a:ext>
            </a:extLst>
          </p:cNvPr>
          <p:cNvSpPr/>
          <p:nvPr/>
        </p:nvSpPr>
        <p:spPr>
          <a:xfrm>
            <a:off x="283028" y="375001"/>
            <a:ext cx="11908971" cy="697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accent4"/>
                </a:solidFill>
                <a:latin typeface="Arial" panose="020B0604020202020204" pitchFamily="34" charset="0"/>
                <a:ea typeface="Arial Black" charset="0"/>
                <a:cs typeface="Arial" panose="020B0604020202020204" pitchFamily="34" charset="0"/>
              </a:rPr>
              <a:t>CLEAR Framework</a:t>
            </a:r>
          </a:p>
        </p:txBody>
      </p:sp>
      <p:sp>
        <p:nvSpPr>
          <p:cNvPr id="6" name="TextBox 5">
            <a:extLst>
              <a:ext uri="{FF2B5EF4-FFF2-40B4-BE49-F238E27FC236}">
                <a16:creationId xmlns:a16="http://schemas.microsoft.com/office/drawing/2014/main" id="{6D698B1C-93B6-C36C-764E-6757EEF14026}"/>
              </a:ext>
            </a:extLst>
          </p:cNvPr>
          <p:cNvSpPr txBox="1"/>
          <p:nvPr/>
        </p:nvSpPr>
        <p:spPr>
          <a:xfrm>
            <a:off x="203767" y="1384377"/>
            <a:ext cx="4484348" cy="4524315"/>
          </a:xfrm>
          <a:prstGeom prst="rect">
            <a:avLst/>
          </a:prstGeom>
          <a:noFill/>
        </p:spPr>
        <p:txBody>
          <a:bodyPr wrap="square" rtlCol="0">
            <a:spAutoFit/>
          </a:bodyPr>
          <a:lstStyle/>
          <a:p>
            <a:pPr marL="571500" indent="-571500">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Empirical</a:t>
            </a:r>
          </a:p>
          <a:p>
            <a:pPr marL="571500" indent="-571500">
              <a:buFont typeface="Wingdings" pitchFamily="2" charset="2"/>
              <a:buChar char="Ø"/>
            </a:pPr>
            <a:endParaRPr lang="en-US" sz="3200" b="1" dirty="0">
              <a:solidFill>
                <a:schemeClr val="bg1"/>
              </a:solidFill>
              <a:latin typeface="Arial" panose="020B0604020202020204" pitchFamily="34" charset="0"/>
              <a:ea typeface="Arial Black" charset="0"/>
              <a:cs typeface="Arial" panose="020B0604020202020204" pitchFamily="34" charset="0"/>
            </a:endParaRPr>
          </a:p>
          <a:p>
            <a:pPr marL="571500" indent="-571500">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Machine Learning</a:t>
            </a:r>
          </a:p>
          <a:p>
            <a:pPr marL="571500" indent="-571500">
              <a:buFont typeface="Wingdings" pitchFamily="2" charset="2"/>
              <a:buChar char="Ø"/>
            </a:pPr>
            <a:endParaRPr lang="en-US" sz="3200" b="1" dirty="0">
              <a:solidFill>
                <a:schemeClr val="bg1"/>
              </a:solidFill>
              <a:latin typeface="Arial" panose="020B0604020202020204" pitchFamily="34" charset="0"/>
              <a:ea typeface="Arial Black" charset="0"/>
              <a:cs typeface="Arial" panose="020B0604020202020204" pitchFamily="34" charset="0"/>
            </a:endParaRPr>
          </a:p>
          <a:p>
            <a:pPr marL="571500" indent="-571500">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Physics-based</a:t>
            </a:r>
          </a:p>
          <a:p>
            <a:pPr marL="571500" indent="-571500">
              <a:buFont typeface="Wingdings" pitchFamily="2" charset="2"/>
              <a:buChar char="Ø"/>
            </a:pPr>
            <a:endParaRPr lang="en-US" sz="3200" b="1" dirty="0">
              <a:solidFill>
                <a:schemeClr val="bg1"/>
              </a:solidFill>
              <a:latin typeface="Arial" panose="020B0604020202020204" pitchFamily="34" charset="0"/>
              <a:ea typeface="Arial Black" charset="0"/>
              <a:cs typeface="Arial" panose="020B0604020202020204" pitchFamily="34" charset="0"/>
            </a:endParaRPr>
          </a:p>
          <a:p>
            <a:pPr marL="571500" indent="-571500">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Individual &amp; Integrated models</a:t>
            </a:r>
          </a:p>
          <a:p>
            <a:pPr marL="571500" indent="-571500">
              <a:buFont typeface="Wingdings" pitchFamily="2" charset="2"/>
              <a:buChar char="Ø"/>
            </a:pPr>
            <a:endParaRPr lang="en-US" sz="3200" b="1" dirty="0">
              <a:solidFill>
                <a:schemeClr val="bg1"/>
              </a:solidFill>
              <a:latin typeface="Arial" panose="020B0604020202020204" pitchFamily="34" charset="0"/>
              <a:ea typeface="Arial Black" charset="0"/>
              <a:cs typeface="Arial" panose="020B0604020202020204" pitchFamily="34" charset="0"/>
            </a:endParaRPr>
          </a:p>
        </p:txBody>
      </p:sp>
      <p:pic>
        <p:nvPicPr>
          <p:cNvPr id="2" name="Picture 1" descr="A diagram of a system&#10;&#10;Description automatically generated">
            <a:extLst>
              <a:ext uri="{FF2B5EF4-FFF2-40B4-BE49-F238E27FC236}">
                <a16:creationId xmlns:a16="http://schemas.microsoft.com/office/drawing/2014/main" id="{51B805D0-9424-084A-4511-A020B40DC54E}"/>
              </a:ext>
            </a:extLst>
          </p:cNvPr>
          <p:cNvPicPr>
            <a:picLocks noChangeAspect="1"/>
          </p:cNvPicPr>
          <p:nvPr/>
        </p:nvPicPr>
        <p:blipFill rotWithShape="1">
          <a:blip r:embed="rId3"/>
          <a:srcRect l="1726" t="8824" r="3101" b="4202"/>
          <a:stretch/>
        </p:blipFill>
        <p:spPr>
          <a:xfrm>
            <a:off x="4877422" y="1384377"/>
            <a:ext cx="6780695" cy="4572000"/>
          </a:xfrm>
          <a:prstGeom prst="rect">
            <a:avLst/>
          </a:prstGeom>
        </p:spPr>
      </p:pic>
    </p:spTree>
    <p:extLst>
      <p:ext uri="{BB962C8B-B14F-4D97-AF65-F5344CB8AC3E}">
        <p14:creationId xmlns:p14="http://schemas.microsoft.com/office/powerpoint/2010/main" val="84515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B12C-C559-79E1-2D60-0DE6C1DC869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652039B-CA5B-F703-EE90-39BBE714C74E}"/>
              </a:ext>
            </a:extLst>
          </p:cNvPr>
          <p:cNvSpPr/>
          <p:nvPr/>
        </p:nvSpPr>
        <p:spPr>
          <a:xfrm>
            <a:off x="283028" y="375001"/>
            <a:ext cx="11908971" cy="697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accent4"/>
                </a:solidFill>
                <a:latin typeface="Arial" panose="020B0604020202020204" pitchFamily="34" charset="0"/>
                <a:ea typeface="Arial Black" charset="0"/>
                <a:cs typeface="Arial" panose="020B0604020202020204" pitchFamily="34" charset="0"/>
              </a:rPr>
              <a:t>CLEAR Tool Delivery Timeline</a:t>
            </a:r>
          </a:p>
        </p:txBody>
      </p:sp>
      <p:grpSp>
        <p:nvGrpSpPr>
          <p:cNvPr id="98" name="그룹 1741">
            <a:extLst>
              <a:ext uri="{FF2B5EF4-FFF2-40B4-BE49-F238E27FC236}">
                <a16:creationId xmlns:a16="http://schemas.microsoft.com/office/drawing/2014/main" id="{1DF3634C-951D-0F37-1C4F-C757C7045C78}"/>
              </a:ext>
            </a:extLst>
          </p:cNvPr>
          <p:cNvGrpSpPr/>
          <p:nvPr/>
        </p:nvGrpSpPr>
        <p:grpSpPr>
          <a:xfrm>
            <a:off x="283028" y="3396078"/>
            <a:ext cx="2198145" cy="419379"/>
            <a:chOff x="743735" y="2823223"/>
            <a:chExt cx="2198145" cy="419379"/>
          </a:xfrm>
        </p:grpSpPr>
        <p:sp>
          <p:nvSpPr>
            <p:cNvPr id="99" name="Arrow: Chevron 1">
              <a:extLst>
                <a:ext uri="{FF2B5EF4-FFF2-40B4-BE49-F238E27FC236}">
                  <a16:creationId xmlns:a16="http://schemas.microsoft.com/office/drawing/2014/main" id="{509F7BDF-32A9-07A1-1B18-F43035FB2784}"/>
                </a:ext>
              </a:extLst>
            </p:cNvPr>
            <p:cNvSpPr/>
            <p:nvPr/>
          </p:nvSpPr>
          <p:spPr>
            <a:xfrm>
              <a:off x="743735" y="2937124"/>
              <a:ext cx="2198145" cy="191577"/>
            </a:xfrm>
            <a:prstGeom prst="chevron">
              <a:avLst>
                <a:gd name="adj" fmla="val 5251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0" name="Group 10">
              <a:extLst>
                <a:ext uri="{FF2B5EF4-FFF2-40B4-BE49-F238E27FC236}">
                  <a16:creationId xmlns:a16="http://schemas.microsoft.com/office/drawing/2014/main" id="{2FB7763C-7137-5F67-0F03-281001FB6857}"/>
                </a:ext>
              </a:extLst>
            </p:cNvPr>
            <p:cNvGrpSpPr/>
            <p:nvPr/>
          </p:nvGrpSpPr>
          <p:grpSpPr>
            <a:xfrm>
              <a:off x="1633118" y="2823223"/>
              <a:ext cx="419379" cy="419379"/>
              <a:chOff x="1710911" y="3340249"/>
              <a:chExt cx="605118" cy="605118"/>
            </a:xfrm>
          </p:grpSpPr>
          <p:sp>
            <p:nvSpPr>
              <p:cNvPr id="101" name="Oval 2">
                <a:extLst>
                  <a:ext uri="{FF2B5EF4-FFF2-40B4-BE49-F238E27FC236}">
                    <a16:creationId xmlns:a16="http://schemas.microsoft.com/office/drawing/2014/main" id="{292B4B58-377D-4A63-831C-86EBBB1F70FD}"/>
                  </a:ext>
                </a:extLst>
              </p:cNvPr>
              <p:cNvSpPr/>
              <p:nvPr/>
            </p:nvSpPr>
            <p:spPr>
              <a:xfrm>
                <a:off x="1710911" y="3340249"/>
                <a:ext cx="605118" cy="605118"/>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ircle: Hollow 8">
                <a:extLst>
                  <a:ext uri="{FF2B5EF4-FFF2-40B4-BE49-F238E27FC236}">
                    <a16:creationId xmlns:a16="http://schemas.microsoft.com/office/drawing/2014/main" id="{E368473C-5026-E08B-BAC5-949954B90DF4}"/>
                  </a:ext>
                </a:extLst>
              </p:cNvPr>
              <p:cNvSpPr/>
              <p:nvPr/>
            </p:nvSpPr>
            <p:spPr>
              <a:xfrm>
                <a:off x="1774336" y="3403674"/>
                <a:ext cx="478269" cy="478269"/>
              </a:xfrm>
              <a:prstGeom prst="donut">
                <a:avLst>
                  <a:gd name="adj" fmla="val 175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3" name="그룹 1746">
            <a:extLst>
              <a:ext uri="{FF2B5EF4-FFF2-40B4-BE49-F238E27FC236}">
                <a16:creationId xmlns:a16="http://schemas.microsoft.com/office/drawing/2014/main" id="{6D706F26-7D9D-B915-4616-9D6325AE59A0}"/>
              </a:ext>
            </a:extLst>
          </p:cNvPr>
          <p:cNvGrpSpPr/>
          <p:nvPr/>
        </p:nvGrpSpPr>
        <p:grpSpPr>
          <a:xfrm>
            <a:off x="8960668" y="3396078"/>
            <a:ext cx="2198145" cy="419379"/>
            <a:chOff x="2932195" y="2823224"/>
            <a:chExt cx="2198145" cy="419379"/>
          </a:xfrm>
        </p:grpSpPr>
        <p:sp>
          <p:nvSpPr>
            <p:cNvPr id="104" name="Arrow: Chevron 4">
              <a:extLst>
                <a:ext uri="{FF2B5EF4-FFF2-40B4-BE49-F238E27FC236}">
                  <a16:creationId xmlns:a16="http://schemas.microsoft.com/office/drawing/2014/main" id="{BC05977B-559C-3326-9636-74F172F74087}"/>
                </a:ext>
              </a:extLst>
            </p:cNvPr>
            <p:cNvSpPr/>
            <p:nvPr/>
          </p:nvSpPr>
          <p:spPr>
            <a:xfrm>
              <a:off x="2932195" y="2937125"/>
              <a:ext cx="2198145" cy="191577"/>
            </a:xfrm>
            <a:prstGeom prst="chevron">
              <a:avLst>
                <a:gd name="adj" fmla="val 525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5" name="Group 11">
              <a:extLst>
                <a:ext uri="{FF2B5EF4-FFF2-40B4-BE49-F238E27FC236}">
                  <a16:creationId xmlns:a16="http://schemas.microsoft.com/office/drawing/2014/main" id="{84A7D4FC-8952-CC2E-9E47-720EC3FDA3B8}"/>
                </a:ext>
              </a:extLst>
            </p:cNvPr>
            <p:cNvGrpSpPr/>
            <p:nvPr/>
          </p:nvGrpSpPr>
          <p:grpSpPr>
            <a:xfrm flipV="1">
              <a:off x="3821578" y="2823224"/>
              <a:ext cx="419379" cy="419379"/>
              <a:chOff x="1710911" y="3340249"/>
              <a:chExt cx="605118" cy="605118"/>
            </a:xfrm>
          </p:grpSpPr>
          <p:sp>
            <p:nvSpPr>
              <p:cNvPr id="106" name="Oval 12">
                <a:extLst>
                  <a:ext uri="{FF2B5EF4-FFF2-40B4-BE49-F238E27FC236}">
                    <a16:creationId xmlns:a16="http://schemas.microsoft.com/office/drawing/2014/main" id="{F88A4F5D-65D6-A5E0-B0DF-6E73AE071FAE}"/>
                  </a:ext>
                </a:extLst>
              </p:cNvPr>
              <p:cNvSpPr/>
              <p:nvPr/>
            </p:nvSpPr>
            <p:spPr>
              <a:xfrm>
                <a:off x="1710911" y="3340249"/>
                <a:ext cx="605118" cy="605118"/>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ircle: Hollow 13">
                <a:extLst>
                  <a:ext uri="{FF2B5EF4-FFF2-40B4-BE49-F238E27FC236}">
                    <a16:creationId xmlns:a16="http://schemas.microsoft.com/office/drawing/2014/main" id="{BA866FB9-A332-A30F-D225-22171374EF1C}"/>
                  </a:ext>
                </a:extLst>
              </p:cNvPr>
              <p:cNvSpPr/>
              <p:nvPr/>
            </p:nvSpPr>
            <p:spPr>
              <a:xfrm>
                <a:off x="1774336" y="3403674"/>
                <a:ext cx="478269" cy="478269"/>
              </a:xfrm>
              <a:prstGeom prst="donut">
                <a:avLst>
                  <a:gd name="adj" fmla="val 175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8" name="그룹 1751">
            <a:extLst>
              <a:ext uri="{FF2B5EF4-FFF2-40B4-BE49-F238E27FC236}">
                <a16:creationId xmlns:a16="http://schemas.microsoft.com/office/drawing/2014/main" id="{B5040CD6-0F88-9C06-5807-DD643DFDEBD8}"/>
              </a:ext>
            </a:extLst>
          </p:cNvPr>
          <p:cNvGrpSpPr/>
          <p:nvPr/>
        </p:nvGrpSpPr>
        <p:grpSpPr>
          <a:xfrm>
            <a:off x="6791258" y="3396078"/>
            <a:ext cx="2198145" cy="419379"/>
            <a:chOff x="5120655" y="2823223"/>
            <a:chExt cx="2198145" cy="419379"/>
          </a:xfrm>
        </p:grpSpPr>
        <p:sp>
          <p:nvSpPr>
            <p:cNvPr id="109" name="Arrow: Chevron 5">
              <a:extLst>
                <a:ext uri="{FF2B5EF4-FFF2-40B4-BE49-F238E27FC236}">
                  <a16:creationId xmlns:a16="http://schemas.microsoft.com/office/drawing/2014/main" id="{067E0558-5DB0-A2D1-FE55-BBC6FBE96683}"/>
                </a:ext>
              </a:extLst>
            </p:cNvPr>
            <p:cNvSpPr/>
            <p:nvPr/>
          </p:nvSpPr>
          <p:spPr>
            <a:xfrm>
              <a:off x="5120655" y="2937124"/>
              <a:ext cx="2198145" cy="191577"/>
            </a:xfrm>
            <a:prstGeom prst="chevron">
              <a:avLst>
                <a:gd name="adj" fmla="val 525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0" name="Group 15">
              <a:extLst>
                <a:ext uri="{FF2B5EF4-FFF2-40B4-BE49-F238E27FC236}">
                  <a16:creationId xmlns:a16="http://schemas.microsoft.com/office/drawing/2014/main" id="{CF1AB550-8062-88F3-5DD6-C2391B1EEEC4}"/>
                </a:ext>
              </a:extLst>
            </p:cNvPr>
            <p:cNvGrpSpPr/>
            <p:nvPr/>
          </p:nvGrpSpPr>
          <p:grpSpPr>
            <a:xfrm>
              <a:off x="6010038" y="2823223"/>
              <a:ext cx="419379" cy="419379"/>
              <a:chOff x="1710911" y="3340249"/>
              <a:chExt cx="605118" cy="605118"/>
            </a:xfrm>
          </p:grpSpPr>
          <p:sp>
            <p:nvSpPr>
              <p:cNvPr id="111" name="Oval 16">
                <a:extLst>
                  <a:ext uri="{FF2B5EF4-FFF2-40B4-BE49-F238E27FC236}">
                    <a16:creationId xmlns:a16="http://schemas.microsoft.com/office/drawing/2014/main" id="{9EFA04F5-BE36-99F6-8C07-965E29CD87C1}"/>
                  </a:ext>
                </a:extLst>
              </p:cNvPr>
              <p:cNvSpPr/>
              <p:nvPr/>
            </p:nvSpPr>
            <p:spPr>
              <a:xfrm>
                <a:off x="1710911" y="3340249"/>
                <a:ext cx="605118" cy="605118"/>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ircle: Hollow 17">
                <a:extLst>
                  <a:ext uri="{FF2B5EF4-FFF2-40B4-BE49-F238E27FC236}">
                    <a16:creationId xmlns:a16="http://schemas.microsoft.com/office/drawing/2014/main" id="{7D97602E-71EE-9848-D838-12F7292F6AFF}"/>
                  </a:ext>
                </a:extLst>
              </p:cNvPr>
              <p:cNvSpPr/>
              <p:nvPr/>
            </p:nvSpPr>
            <p:spPr>
              <a:xfrm>
                <a:off x="1774336" y="3403674"/>
                <a:ext cx="478269" cy="478269"/>
              </a:xfrm>
              <a:prstGeom prst="donut">
                <a:avLst>
                  <a:gd name="adj" fmla="val 175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3" name="그룹 1756">
            <a:extLst>
              <a:ext uri="{FF2B5EF4-FFF2-40B4-BE49-F238E27FC236}">
                <a16:creationId xmlns:a16="http://schemas.microsoft.com/office/drawing/2014/main" id="{A7D6476E-5E5E-4585-534E-2602595F1006}"/>
              </a:ext>
            </a:extLst>
          </p:cNvPr>
          <p:cNvGrpSpPr/>
          <p:nvPr/>
        </p:nvGrpSpPr>
        <p:grpSpPr>
          <a:xfrm>
            <a:off x="4621848" y="3396078"/>
            <a:ext cx="2198145" cy="419379"/>
            <a:chOff x="7309115" y="2823224"/>
            <a:chExt cx="2198145" cy="419379"/>
          </a:xfrm>
        </p:grpSpPr>
        <p:sp>
          <p:nvSpPr>
            <p:cNvPr id="114" name="Arrow: Chevron 6">
              <a:extLst>
                <a:ext uri="{FF2B5EF4-FFF2-40B4-BE49-F238E27FC236}">
                  <a16:creationId xmlns:a16="http://schemas.microsoft.com/office/drawing/2014/main" id="{315D6868-D133-2C41-94D7-139C7476618F}"/>
                </a:ext>
              </a:extLst>
            </p:cNvPr>
            <p:cNvSpPr/>
            <p:nvPr/>
          </p:nvSpPr>
          <p:spPr>
            <a:xfrm>
              <a:off x="7309115" y="2937125"/>
              <a:ext cx="2198145" cy="191577"/>
            </a:xfrm>
            <a:prstGeom prst="chevron">
              <a:avLst>
                <a:gd name="adj" fmla="val 525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5" name="Group 19">
              <a:extLst>
                <a:ext uri="{FF2B5EF4-FFF2-40B4-BE49-F238E27FC236}">
                  <a16:creationId xmlns:a16="http://schemas.microsoft.com/office/drawing/2014/main" id="{5F9E9D16-196B-5EEA-A6AB-54F14A8FF995}"/>
                </a:ext>
              </a:extLst>
            </p:cNvPr>
            <p:cNvGrpSpPr/>
            <p:nvPr/>
          </p:nvGrpSpPr>
          <p:grpSpPr>
            <a:xfrm flipV="1">
              <a:off x="8198498" y="2823224"/>
              <a:ext cx="419379" cy="419379"/>
              <a:chOff x="1710911" y="3340249"/>
              <a:chExt cx="605118" cy="605118"/>
            </a:xfrm>
          </p:grpSpPr>
          <p:sp>
            <p:nvSpPr>
              <p:cNvPr id="116" name="Oval 20">
                <a:extLst>
                  <a:ext uri="{FF2B5EF4-FFF2-40B4-BE49-F238E27FC236}">
                    <a16:creationId xmlns:a16="http://schemas.microsoft.com/office/drawing/2014/main" id="{20834D45-A6A9-16FE-5B76-44C4907EA301}"/>
                  </a:ext>
                </a:extLst>
              </p:cNvPr>
              <p:cNvSpPr/>
              <p:nvPr/>
            </p:nvSpPr>
            <p:spPr>
              <a:xfrm>
                <a:off x="1710911" y="3340249"/>
                <a:ext cx="605118" cy="605118"/>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ircle: Hollow 21">
                <a:extLst>
                  <a:ext uri="{FF2B5EF4-FFF2-40B4-BE49-F238E27FC236}">
                    <a16:creationId xmlns:a16="http://schemas.microsoft.com/office/drawing/2014/main" id="{A3521D79-DE0F-C087-A062-372BEC7E6DC9}"/>
                  </a:ext>
                </a:extLst>
              </p:cNvPr>
              <p:cNvSpPr/>
              <p:nvPr/>
            </p:nvSpPr>
            <p:spPr>
              <a:xfrm>
                <a:off x="1774336" y="3403674"/>
                <a:ext cx="478269" cy="478269"/>
              </a:xfrm>
              <a:prstGeom prst="donut">
                <a:avLst>
                  <a:gd name="adj" fmla="val 175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8" name="그룹 1761">
            <a:extLst>
              <a:ext uri="{FF2B5EF4-FFF2-40B4-BE49-F238E27FC236}">
                <a16:creationId xmlns:a16="http://schemas.microsoft.com/office/drawing/2014/main" id="{A3181017-D6EA-98D1-F010-6A2473E0DA64}"/>
              </a:ext>
            </a:extLst>
          </p:cNvPr>
          <p:cNvGrpSpPr/>
          <p:nvPr/>
        </p:nvGrpSpPr>
        <p:grpSpPr>
          <a:xfrm>
            <a:off x="2452438" y="3396078"/>
            <a:ext cx="2198145" cy="419379"/>
            <a:chOff x="9497575" y="2823223"/>
            <a:chExt cx="2198145" cy="419379"/>
          </a:xfrm>
        </p:grpSpPr>
        <p:sp>
          <p:nvSpPr>
            <p:cNvPr id="119" name="Arrow: Chevron 7">
              <a:extLst>
                <a:ext uri="{FF2B5EF4-FFF2-40B4-BE49-F238E27FC236}">
                  <a16:creationId xmlns:a16="http://schemas.microsoft.com/office/drawing/2014/main" id="{0FD0C0D7-88A3-B10B-98EE-39E231D8EB87}"/>
                </a:ext>
              </a:extLst>
            </p:cNvPr>
            <p:cNvSpPr/>
            <p:nvPr/>
          </p:nvSpPr>
          <p:spPr>
            <a:xfrm>
              <a:off x="9497575" y="2937124"/>
              <a:ext cx="2198145" cy="191577"/>
            </a:xfrm>
            <a:prstGeom prst="chevron">
              <a:avLst>
                <a:gd name="adj" fmla="val 5251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0" name="Group 23">
              <a:extLst>
                <a:ext uri="{FF2B5EF4-FFF2-40B4-BE49-F238E27FC236}">
                  <a16:creationId xmlns:a16="http://schemas.microsoft.com/office/drawing/2014/main" id="{C34CAF3E-29BF-FCD1-5473-3C2C0B99899B}"/>
                </a:ext>
              </a:extLst>
            </p:cNvPr>
            <p:cNvGrpSpPr/>
            <p:nvPr/>
          </p:nvGrpSpPr>
          <p:grpSpPr>
            <a:xfrm>
              <a:off x="10386958" y="2823223"/>
              <a:ext cx="419379" cy="419379"/>
              <a:chOff x="1710911" y="3340249"/>
              <a:chExt cx="605118" cy="605118"/>
            </a:xfrm>
          </p:grpSpPr>
          <p:sp>
            <p:nvSpPr>
              <p:cNvPr id="121" name="Oval 24">
                <a:extLst>
                  <a:ext uri="{FF2B5EF4-FFF2-40B4-BE49-F238E27FC236}">
                    <a16:creationId xmlns:a16="http://schemas.microsoft.com/office/drawing/2014/main" id="{0CAD04C3-ABCB-533F-4B00-89501A2D3A36}"/>
                  </a:ext>
                </a:extLst>
              </p:cNvPr>
              <p:cNvSpPr/>
              <p:nvPr/>
            </p:nvSpPr>
            <p:spPr>
              <a:xfrm>
                <a:off x="1710911" y="3340249"/>
                <a:ext cx="605118" cy="605118"/>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ircle: Hollow 25">
                <a:extLst>
                  <a:ext uri="{FF2B5EF4-FFF2-40B4-BE49-F238E27FC236}">
                    <a16:creationId xmlns:a16="http://schemas.microsoft.com/office/drawing/2014/main" id="{C338160C-374E-4FF1-4E25-C451C4F17921}"/>
                  </a:ext>
                </a:extLst>
              </p:cNvPr>
              <p:cNvSpPr/>
              <p:nvPr/>
            </p:nvSpPr>
            <p:spPr>
              <a:xfrm>
                <a:off x="1774336" y="3403674"/>
                <a:ext cx="478269" cy="478269"/>
              </a:xfrm>
              <a:prstGeom prst="donut">
                <a:avLst>
                  <a:gd name="adj" fmla="val 175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23" name="TextBox 122">
            <a:extLst>
              <a:ext uri="{FF2B5EF4-FFF2-40B4-BE49-F238E27FC236}">
                <a16:creationId xmlns:a16="http://schemas.microsoft.com/office/drawing/2014/main" id="{CFE0437C-7C91-BCD6-347F-D865796DB4F1}"/>
              </a:ext>
            </a:extLst>
          </p:cNvPr>
          <p:cNvSpPr txBox="1"/>
          <p:nvPr/>
        </p:nvSpPr>
        <p:spPr>
          <a:xfrm>
            <a:off x="755014" y="3885401"/>
            <a:ext cx="1254172" cy="523220"/>
          </a:xfrm>
          <a:prstGeom prst="rect">
            <a:avLst/>
          </a:prstGeom>
          <a:noFill/>
        </p:spPr>
        <p:txBody>
          <a:bodyPr wrap="square" rtlCol="0">
            <a:spAutoFit/>
          </a:bodyPr>
          <a:lstStyle/>
          <a:p>
            <a:pPr algn="ctr"/>
            <a:r>
              <a:rPr lang="en-US" altLang="ko-KR" sz="2800" b="1" dirty="0">
                <a:solidFill>
                  <a:schemeClr val="accent5"/>
                </a:solidFill>
              </a:rPr>
              <a:t>2024</a:t>
            </a:r>
            <a:endParaRPr lang="ko-KR" altLang="en-US" sz="2800" b="1" dirty="0">
              <a:solidFill>
                <a:schemeClr val="accent5"/>
              </a:solidFill>
            </a:endParaRPr>
          </a:p>
        </p:txBody>
      </p:sp>
      <p:sp>
        <p:nvSpPr>
          <p:cNvPr id="124" name="TextBox 123">
            <a:extLst>
              <a:ext uri="{FF2B5EF4-FFF2-40B4-BE49-F238E27FC236}">
                <a16:creationId xmlns:a16="http://schemas.microsoft.com/office/drawing/2014/main" id="{AABED5F0-B6B4-24BB-BFFC-07F3A72DE2FD}"/>
              </a:ext>
            </a:extLst>
          </p:cNvPr>
          <p:cNvSpPr txBox="1"/>
          <p:nvPr/>
        </p:nvSpPr>
        <p:spPr>
          <a:xfrm>
            <a:off x="5088140" y="3885401"/>
            <a:ext cx="1254172" cy="523220"/>
          </a:xfrm>
          <a:prstGeom prst="rect">
            <a:avLst/>
          </a:prstGeom>
          <a:noFill/>
        </p:spPr>
        <p:txBody>
          <a:bodyPr wrap="square" rtlCol="0">
            <a:spAutoFit/>
          </a:bodyPr>
          <a:lstStyle/>
          <a:p>
            <a:pPr algn="ctr"/>
            <a:r>
              <a:rPr lang="en-US" altLang="ko-KR" sz="2800" b="1" dirty="0">
                <a:solidFill>
                  <a:schemeClr val="accent3"/>
                </a:solidFill>
              </a:rPr>
              <a:t>2026</a:t>
            </a:r>
            <a:endParaRPr lang="ko-KR" altLang="en-US" sz="2800" b="1" dirty="0">
              <a:solidFill>
                <a:schemeClr val="accent3"/>
              </a:solidFill>
            </a:endParaRPr>
          </a:p>
        </p:txBody>
      </p:sp>
      <p:sp>
        <p:nvSpPr>
          <p:cNvPr id="125" name="TextBox 124">
            <a:extLst>
              <a:ext uri="{FF2B5EF4-FFF2-40B4-BE49-F238E27FC236}">
                <a16:creationId xmlns:a16="http://schemas.microsoft.com/office/drawing/2014/main" id="{436B3702-48E7-39B8-E2DD-1A9B8E753DF1}"/>
              </a:ext>
            </a:extLst>
          </p:cNvPr>
          <p:cNvSpPr txBox="1"/>
          <p:nvPr/>
        </p:nvSpPr>
        <p:spPr>
          <a:xfrm>
            <a:off x="2924424" y="2780501"/>
            <a:ext cx="1254172" cy="523220"/>
          </a:xfrm>
          <a:prstGeom prst="rect">
            <a:avLst/>
          </a:prstGeom>
          <a:noFill/>
        </p:spPr>
        <p:txBody>
          <a:bodyPr wrap="square" rtlCol="0">
            <a:spAutoFit/>
          </a:bodyPr>
          <a:lstStyle/>
          <a:p>
            <a:pPr algn="ctr"/>
            <a:r>
              <a:rPr lang="en-US" altLang="ko-KR" sz="2800" b="1" dirty="0">
                <a:solidFill>
                  <a:schemeClr val="accent4"/>
                </a:solidFill>
              </a:rPr>
              <a:t>2025</a:t>
            </a:r>
            <a:endParaRPr lang="ko-KR" altLang="en-US" sz="2800" b="1" dirty="0">
              <a:solidFill>
                <a:schemeClr val="accent4"/>
              </a:solidFill>
            </a:endParaRPr>
          </a:p>
        </p:txBody>
      </p:sp>
      <p:sp>
        <p:nvSpPr>
          <p:cNvPr id="126" name="TextBox 125">
            <a:extLst>
              <a:ext uri="{FF2B5EF4-FFF2-40B4-BE49-F238E27FC236}">
                <a16:creationId xmlns:a16="http://schemas.microsoft.com/office/drawing/2014/main" id="{03095C28-77DB-F792-8F1D-C3A2BE527CDB}"/>
              </a:ext>
            </a:extLst>
          </p:cNvPr>
          <p:cNvSpPr txBox="1"/>
          <p:nvPr/>
        </p:nvSpPr>
        <p:spPr>
          <a:xfrm>
            <a:off x="7263244" y="2780501"/>
            <a:ext cx="1254172" cy="523220"/>
          </a:xfrm>
          <a:prstGeom prst="rect">
            <a:avLst/>
          </a:prstGeom>
          <a:noFill/>
        </p:spPr>
        <p:txBody>
          <a:bodyPr wrap="square" rtlCol="0">
            <a:spAutoFit/>
          </a:bodyPr>
          <a:lstStyle/>
          <a:p>
            <a:pPr algn="ctr"/>
            <a:r>
              <a:rPr lang="en-US" altLang="ko-KR" sz="2800" b="1" dirty="0">
                <a:solidFill>
                  <a:schemeClr val="accent2"/>
                </a:solidFill>
              </a:rPr>
              <a:t>2027</a:t>
            </a:r>
            <a:endParaRPr lang="ko-KR" altLang="en-US" sz="2800" b="1" dirty="0">
              <a:solidFill>
                <a:schemeClr val="accent2"/>
              </a:solidFill>
            </a:endParaRPr>
          </a:p>
        </p:txBody>
      </p:sp>
      <p:sp>
        <p:nvSpPr>
          <p:cNvPr id="127" name="TextBox 126">
            <a:extLst>
              <a:ext uri="{FF2B5EF4-FFF2-40B4-BE49-F238E27FC236}">
                <a16:creationId xmlns:a16="http://schemas.microsoft.com/office/drawing/2014/main" id="{972D8C5D-C161-3CE0-CCEA-76F7B32111DB}"/>
              </a:ext>
            </a:extLst>
          </p:cNvPr>
          <p:cNvSpPr txBox="1"/>
          <p:nvPr/>
        </p:nvSpPr>
        <p:spPr>
          <a:xfrm>
            <a:off x="9383166" y="3885401"/>
            <a:ext cx="1353149" cy="523220"/>
          </a:xfrm>
          <a:prstGeom prst="rect">
            <a:avLst/>
          </a:prstGeom>
          <a:noFill/>
        </p:spPr>
        <p:txBody>
          <a:bodyPr wrap="square" rtlCol="0">
            <a:spAutoFit/>
          </a:bodyPr>
          <a:lstStyle/>
          <a:p>
            <a:pPr algn="ctr"/>
            <a:r>
              <a:rPr lang="en-US" altLang="ko-KR" sz="2800" b="1" dirty="0">
                <a:solidFill>
                  <a:schemeClr val="accent1"/>
                </a:solidFill>
              </a:rPr>
              <a:t>2028</a:t>
            </a:r>
            <a:endParaRPr lang="ko-KR" altLang="en-US" sz="2800" b="1" dirty="0">
              <a:solidFill>
                <a:schemeClr val="accent1"/>
              </a:solidFill>
            </a:endParaRPr>
          </a:p>
        </p:txBody>
      </p:sp>
      <p:grpSp>
        <p:nvGrpSpPr>
          <p:cNvPr id="128" name="그룹 1771">
            <a:extLst>
              <a:ext uri="{FF2B5EF4-FFF2-40B4-BE49-F238E27FC236}">
                <a16:creationId xmlns:a16="http://schemas.microsoft.com/office/drawing/2014/main" id="{47E7BE8D-A689-732A-7272-8B26A930B691}"/>
              </a:ext>
            </a:extLst>
          </p:cNvPr>
          <p:cNvGrpSpPr/>
          <p:nvPr/>
        </p:nvGrpSpPr>
        <p:grpSpPr>
          <a:xfrm>
            <a:off x="283028" y="1439978"/>
            <a:ext cx="2376989" cy="1749981"/>
            <a:chOff x="629435" y="1764860"/>
            <a:chExt cx="2376989" cy="1749981"/>
          </a:xfrm>
        </p:grpSpPr>
        <p:sp>
          <p:nvSpPr>
            <p:cNvPr id="129" name="말풍선: 모서리가 둥근 사각형 1772">
              <a:extLst>
                <a:ext uri="{FF2B5EF4-FFF2-40B4-BE49-F238E27FC236}">
                  <a16:creationId xmlns:a16="http://schemas.microsoft.com/office/drawing/2014/main" id="{DC08E598-D063-7BAF-6E2F-2A25EB15FD86}"/>
                </a:ext>
              </a:extLst>
            </p:cNvPr>
            <p:cNvSpPr/>
            <p:nvPr/>
          </p:nvSpPr>
          <p:spPr>
            <a:xfrm>
              <a:off x="629435" y="2198782"/>
              <a:ext cx="2169410" cy="1230217"/>
            </a:xfrm>
            <a:prstGeom prst="wedgeRoundRectCallout">
              <a:avLst>
                <a:gd name="adj1" fmla="val -10296"/>
                <a:gd name="adj2" fmla="val 67295"/>
                <a:gd name="adj3" fmla="val 1666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1">
                    <a:lumMod val="75000"/>
                  </a:schemeClr>
                </a:solidFill>
              </a:endParaRPr>
            </a:p>
          </p:txBody>
        </p:sp>
        <p:sp>
          <p:nvSpPr>
            <p:cNvPr id="130" name="사각형: 둥근 모서리 1773">
              <a:extLst>
                <a:ext uri="{FF2B5EF4-FFF2-40B4-BE49-F238E27FC236}">
                  <a16:creationId xmlns:a16="http://schemas.microsoft.com/office/drawing/2014/main" id="{AAC72959-2671-98DE-AB9E-F3320FB22A16}"/>
                </a:ext>
              </a:extLst>
            </p:cNvPr>
            <p:cNvSpPr/>
            <p:nvPr/>
          </p:nvSpPr>
          <p:spPr>
            <a:xfrm>
              <a:off x="808279" y="1764860"/>
              <a:ext cx="2096845" cy="134411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TextBox 130">
              <a:extLst>
                <a:ext uri="{FF2B5EF4-FFF2-40B4-BE49-F238E27FC236}">
                  <a16:creationId xmlns:a16="http://schemas.microsoft.com/office/drawing/2014/main" id="{57857D58-68A9-B081-F684-8BD25E12D263}"/>
                </a:ext>
              </a:extLst>
            </p:cNvPr>
            <p:cNvSpPr txBox="1"/>
            <p:nvPr/>
          </p:nvSpPr>
          <p:spPr>
            <a:xfrm>
              <a:off x="808279" y="2021420"/>
              <a:ext cx="2198145" cy="954107"/>
            </a:xfrm>
            <a:prstGeom prst="rect">
              <a:avLst/>
            </a:prstGeom>
            <a:noFill/>
          </p:spPr>
          <p:txBody>
            <a:bodyPr wrap="square" rtlCol="0">
              <a:spAutoFit/>
            </a:bodyPr>
            <a:lstStyle/>
            <a:p>
              <a:r>
                <a:rPr lang="en-US" altLang="ko-KR" sz="2800" b="1" dirty="0">
                  <a:solidFill>
                    <a:schemeClr val="bg1"/>
                  </a:solidFill>
                  <a:cs typeface="Arial" pitchFamily="34" charset="0"/>
                </a:rPr>
                <a:t>SEP Dataset</a:t>
              </a:r>
            </a:p>
            <a:p>
              <a:r>
                <a:rPr lang="en-US" altLang="ko-KR" sz="2800" b="1" dirty="0">
                  <a:solidFill>
                    <a:schemeClr val="bg1"/>
                  </a:solidFill>
                  <a:cs typeface="Arial" pitchFamily="34" charset="0"/>
                </a:rPr>
                <a:t>EEGGL &amp; TD</a:t>
              </a:r>
            </a:p>
          </p:txBody>
        </p:sp>
        <p:sp>
          <p:nvSpPr>
            <p:cNvPr id="132" name="TextBox 131">
              <a:extLst>
                <a:ext uri="{FF2B5EF4-FFF2-40B4-BE49-F238E27FC236}">
                  <a16:creationId xmlns:a16="http://schemas.microsoft.com/office/drawing/2014/main" id="{F62BCE8A-82C2-D882-8C9F-AE906B9B4680}"/>
                </a:ext>
              </a:extLst>
            </p:cNvPr>
            <p:cNvSpPr txBox="1"/>
            <p:nvPr/>
          </p:nvSpPr>
          <p:spPr>
            <a:xfrm>
              <a:off x="903334" y="2991621"/>
              <a:ext cx="1963496" cy="523220"/>
            </a:xfrm>
            <a:prstGeom prst="rect">
              <a:avLst/>
            </a:prstGeom>
            <a:noFill/>
          </p:spPr>
          <p:txBody>
            <a:bodyPr wrap="square" rtlCol="0">
              <a:spAutoFit/>
            </a:bodyPr>
            <a:lstStyle/>
            <a:p>
              <a:pPr algn="ctr"/>
              <a:r>
                <a:rPr lang="en-US" altLang="ko-KR" sz="2800" b="1" dirty="0">
                  <a:solidFill>
                    <a:schemeClr val="accent5">
                      <a:lumMod val="75000"/>
                    </a:schemeClr>
                  </a:solidFill>
                  <a:cs typeface="Arial" pitchFamily="34" charset="0"/>
                </a:rPr>
                <a:t>Year 1</a:t>
              </a:r>
              <a:endParaRPr lang="ko-KR" altLang="en-US" sz="2800" b="1" dirty="0">
                <a:solidFill>
                  <a:schemeClr val="accent5">
                    <a:lumMod val="75000"/>
                  </a:schemeClr>
                </a:solidFill>
                <a:cs typeface="Arial" pitchFamily="34" charset="0"/>
              </a:endParaRPr>
            </a:p>
          </p:txBody>
        </p:sp>
      </p:grpSp>
      <p:grpSp>
        <p:nvGrpSpPr>
          <p:cNvPr id="133" name="그룹 1776">
            <a:extLst>
              <a:ext uri="{FF2B5EF4-FFF2-40B4-BE49-F238E27FC236}">
                <a16:creationId xmlns:a16="http://schemas.microsoft.com/office/drawing/2014/main" id="{CF8B04DF-8536-9401-25C0-FC794200696D}"/>
              </a:ext>
            </a:extLst>
          </p:cNvPr>
          <p:cNvGrpSpPr/>
          <p:nvPr/>
        </p:nvGrpSpPr>
        <p:grpSpPr>
          <a:xfrm>
            <a:off x="4546924" y="1439978"/>
            <a:ext cx="2275689" cy="1764011"/>
            <a:chOff x="629435" y="1764860"/>
            <a:chExt cx="2275689" cy="1764011"/>
          </a:xfrm>
        </p:grpSpPr>
        <p:sp>
          <p:nvSpPr>
            <p:cNvPr id="134" name="말풍선: 모서리가 둥근 사각형 1777">
              <a:extLst>
                <a:ext uri="{FF2B5EF4-FFF2-40B4-BE49-F238E27FC236}">
                  <a16:creationId xmlns:a16="http://schemas.microsoft.com/office/drawing/2014/main" id="{430B0CBB-ECF9-8C33-AF35-137A5886A1FB}"/>
                </a:ext>
              </a:extLst>
            </p:cNvPr>
            <p:cNvSpPr/>
            <p:nvPr/>
          </p:nvSpPr>
          <p:spPr>
            <a:xfrm>
              <a:off x="629435" y="2198782"/>
              <a:ext cx="2169410" cy="1230217"/>
            </a:xfrm>
            <a:prstGeom prst="wedgeRoundRectCallout">
              <a:avLst>
                <a:gd name="adj1" fmla="val -10296"/>
                <a:gd name="adj2" fmla="val 67295"/>
                <a:gd name="adj3" fmla="val 1666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1">
                    <a:lumMod val="75000"/>
                  </a:schemeClr>
                </a:solidFill>
              </a:endParaRPr>
            </a:p>
          </p:txBody>
        </p:sp>
        <p:sp>
          <p:nvSpPr>
            <p:cNvPr id="135" name="사각형: 둥근 모서리 1778">
              <a:extLst>
                <a:ext uri="{FF2B5EF4-FFF2-40B4-BE49-F238E27FC236}">
                  <a16:creationId xmlns:a16="http://schemas.microsoft.com/office/drawing/2014/main" id="{26B79AB5-E5F0-101F-881D-A894A19C304A}"/>
                </a:ext>
              </a:extLst>
            </p:cNvPr>
            <p:cNvSpPr/>
            <p:nvPr/>
          </p:nvSpPr>
          <p:spPr>
            <a:xfrm>
              <a:off x="808279" y="1764860"/>
              <a:ext cx="2096845" cy="134411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6" name="TextBox 135">
              <a:extLst>
                <a:ext uri="{FF2B5EF4-FFF2-40B4-BE49-F238E27FC236}">
                  <a16:creationId xmlns:a16="http://schemas.microsoft.com/office/drawing/2014/main" id="{EB05C745-3F28-2BCD-F04F-80819D2BEF50}"/>
                </a:ext>
              </a:extLst>
            </p:cNvPr>
            <p:cNvSpPr txBox="1"/>
            <p:nvPr/>
          </p:nvSpPr>
          <p:spPr>
            <a:xfrm>
              <a:off x="925200" y="2021420"/>
              <a:ext cx="1863002" cy="954107"/>
            </a:xfrm>
            <a:prstGeom prst="rect">
              <a:avLst/>
            </a:prstGeom>
            <a:noFill/>
          </p:spPr>
          <p:txBody>
            <a:bodyPr wrap="square" rtlCol="0">
              <a:spAutoFit/>
            </a:bodyPr>
            <a:lstStyle/>
            <a:p>
              <a:pPr algn="ctr"/>
              <a:r>
                <a:rPr lang="en-US" altLang="ko-KR" sz="2800" b="1" dirty="0">
                  <a:solidFill>
                    <a:schemeClr val="bg1"/>
                  </a:solidFill>
                  <a:cs typeface="Arial" pitchFamily="34" charset="0"/>
                </a:rPr>
                <a:t>Integrated Models</a:t>
              </a:r>
            </a:p>
          </p:txBody>
        </p:sp>
        <p:sp>
          <p:nvSpPr>
            <p:cNvPr id="137" name="TextBox 136">
              <a:extLst>
                <a:ext uri="{FF2B5EF4-FFF2-40B4-BE49-F238E27FC236}">
                  <a16:creationId xmlns:a16="http://schemas.microsoft.com/office/drawing/2014/main" id="{DFB349FC-6AA0-7513-9AE5-332FD24C3B79}"/>
                </a:ext>
              </a:extLst>
            </p:cNvPr>
            <p:cNvSpPr txBox="1"/>
            <p:nvPr/>
          </p:nvSpPr>
          <p:spPr>
            <a:xfrm>
              <a:off x="1068657" y="3005651"/>
              <a:ext cx="1833847" cy="523220"/>
            </a:xfrm>
            <a:prstGeom prst="rect">
              <a:avLst/>
            </a:prstGeom>
            <a:noFill/>
          </p:spPr>
          <p:txBody>
            <a:bodyPr wrap="square" rtlCol="0">
              <a:spAutoFit/>
            </a:bodyPr>
            <a:lstStyle/>
            <a:p>
              <a:pPr algn="ctr"/>
              <a:r>
                <a:rPr lang="en-US" altLang="ko-KR" sz="2800" b="1" dirty="0">
                  <a:solidFill>
                    <a:schemeClr val="accent3">
                      <a:lumMod val="75000"/>
                    </a:schemeClr>
                  </a:solidFill>
                  <a:cs typeface="Arial" pitchFamily="34" charset="0"/>
                </a:rPr>
                <a:t>Year 3</a:t>
              </a:r>
              <a:endParaRPr lang="ko-KR" altLang="en-US" sz="2800" b="1" dirty="0">
                <a:solidFill>
                  <a:schemeClr val="accent3">
                    <a:lumMod val="75000"/>
                  </a:schemeClr>
                </a:solidFill>
                <a:cs typeface="Arial" pitchFamily="34" charset="0"/>
              </a:endParaRPr>
            </a:p>
          </p:txBody>
        </p:sp>
      </p:grpSp>
      <p:grpSp>
        <p:nvGrpSpPr>
          <p:cNvPr id="138" name="그룹 1781">
            <a:extLst>
              <a:ext uri="{FF2B5EF4-FFF2-40B4-BE49-F238E27FC236}">
                <a16:creationId xmlns:a16="http://schemas.microsoft.com/office/drawing/2014/main" id="{EEB7E1D5-0580-18B2-831B-219E83DB0919}"/>
              </a:ext>
            </a:extLst>
          </p:cNvPr>
          <p:cNvGrpSpPr/>
          <p:nvPr/>
        </p:nvGrpSpPr>
        <p:grpSpPr>
          <a:xfrm>
            <a:off x="8940469" y="1439978"/>
            <a:ext cx="2275689" cy="1734083"/>
            <a:chOff x="629435" y="1764860"/>
            <a:chExt cx="2275689" cy="1734083"/>
          </a:xfrm>
        </p:grpSpPr>
        <p:sp>
          <p:nvSpPr>
            <p:cNvPr id="139" name="말풍선: 모서리가 둥근 사각형 1782">
              <a:extLst>
                <a:ext uri="{FF2B5EF4-FFF2-40B4-BE49-F238E27FC236}">
                  <a16:creationId xmlns:a16="http://schemas.microsoft.com/office/drawing/2014/main" id="{C9A6681E-2AA6-747A-3F29-8B139B6155E9}"/>
                </a:ext>
              </a:extLst>
            </p:cNvPr>
            <p:cNvSpPr/>
            <p:nvPr/>
          </p:nvSpPr>
          <p:spPr>
            <a:xfrm>
              <a:off x="629435" y="2198782"/>
              <a:ext cx="2169410" cy="1230217"/>
            </a:xfrm>
            <a:prstGeom prst="wedgeRoundRectCallout">
              <a:avLst>
                <a:gd name="adj1" fmla="val -10296"/>
                <a:gd name="adj2" fmla="val 67295"/>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1">
                    <a:lumMod val="75000"/>
                  </a:schemeClr>
                </a:solidFill>
              </a:endParaRPr>
            </a:p>
          </p:txBody>
        </p:sp>
        <p:sp>
          <p:nvSpPr>
            <p:cNvPr id="140" name="사각형: 둥근 모서리 1783">
              <a:extLst>
                <a:ext uri="{FF2B5EF4-FFF2-40B4-BE49-F238E27FC236}">
                  <a16:creationId xmlns:a16="http://schemas.microsoft.com/office/drawing/2014/main" id="{61BFBC63-E07D-DD5A-3240-3604D2048E41}"/>
                </a:ext>
              </a:extLst>
            </p:cNvPr>
            <p:cNvSpPr/>
            <p:nvPr/>
          </p:nvSpPr>
          <p:spPr>
            <a:xfrm>
              <a:off x="808279" y="1764860"/>
              <a:ext cx="2096845" cy="13441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1" name="TextBox 140">
              <a:extLst>
                <a:ext uri="{FF2B5EF4-FFF2-40B4-BE49-F238E27FC236}">
                  <a16:creationId xmlns:a16="http://schemas.microsoft.com/office/drawing/2014/main" id="{C7F7AFF3-9581-7D58-C983-EEAC5862345A}"/>
                </a:ext>
              </a:extLst>
            </p:cNvPr>
            <p:cNvSpPr txBox="1"/>
            <p:nvPr/>
          </p:nvSpPr>
          <p:spPr>
            <a:xfrm>
              <a:off x="925200" y="2021420"/>
              <a:ext cx="1863002" cy="954107"/>
            </a:xfrm>
            <a:prstGeom prst="rect">
              <a:avLst/>
            </a:prstGeom>
            <a:noFill/>
          </p:spPr>
          <p:txBody>
            <a:bodyPr wrap="square" rtlCol="0">
              <a:spAutoFit/>
            </a:bodyPr>
            <a:lstStyle/>
            <a:p>
              <a:pPr algn="ctr"/>
              <a:r>
                <a:rPr lang="en-US" altLang="ko-KR" sz="2800" b="1" dirty="0">
                  <a:solidFill>
                    <a:schemeClr val="bg1"/>
                  </a:solidFill>
                  <a:cs typeface="Arial" pitchFamily="34" charset="0"/>
                </a:rPr>
                <a:t>Validated CLEAR</a:t>
              </a:r>
            </a:p>
          </p:txBody>
        </p:sp>
        <p:sp>
          <p:nvSpPr>
            <p:cNvPr id="142" name="TextBox 141">
              <a:extLst>
                <a:ext uri="{FF2B5EF4-FFF2-40B4-BE49-F238E27FC236}">
                  <a16:creationId xmlns:a16="http://schemas.microsoft.com/office/drawing/2014/main" id="{8E002200-5D9B-EB35-513C-F2F4332C9BD2}"/>
                </a:ext>
              </a:extLst>
            </p:cNvPr>
            <p:cNvSpPr txBox="1"/>
            <p:nvPr/>
          </p:nvSpPr>
          <p:spPr>
            <a:xfrm>
              <a:off x="1072132" y="2975723"/>
              <a:ext cx="1699643" cy="523220"/>
            </a:xfrm>
            <a:prstGeom prst="rect">
              <a:avLst/>
            </a:prstGeom>
            <a:noFill/>
          </p:spPr>
          <p:txBody>
            <a:bodyPr wrap="square" rtlCol="0">
              <a:spAutoFit/>
            </a:bodyPr>
            <a:lstStyle/>
            <a:p>
              <a:pPr algn="ctr"/>
              <a:r>
                <a:rPr lang="en-US" altLang="ko-KR" sz="2800" b="1" dirty="0">
                  <a:solidFill>
                    <a:schemeClr val="accent1">
                      <a:lumMod val="75000"/>
                    </a:schemeClr>
                  </a:solidFill>
                  <a:cs typeface="Arial" pitchFamily="34" charset="0"/>
                </a:rPr>
                <a:t>Year 5</a:t>
              </a:r>
              <a:endParaRPr lang="ko-KR" altLang="en-US" sz="2800" b="1" dirty="0">
                <a:solidFill>
                  <a:schemeClr val="accent1">
                    <a:lumMod val="75000"/>
                  </a:schemeClr>
                </a:solidFill>
                <a:cs typeface="Arial" pitchFamily="34" charset="0"/>
              </a:endParaRPr>
            </a:p>
          </p:txBody>
        </p:sp>
      </p:grpSp>
      <p:grpSp>
        <p:nvGrpSpPr>
          <p:cNvPr id="143" name="그룹 1786">
            <a:extLst>
              <a:ext uri="{FF2B5EF4-FFF2-40B4-BE49-F238E27FC236}">
                <a16:creationId xmlns:a16="http://schemas.microsoft.com/office/drawing/2014/main" id="{8EE15E8F-57E3-CBB6-F4B8-39193C18F43A}"/>
              </a:ext>
            </a:extLst>
          </p:cNvPr>
          <p:cNvGrpSpPr/>
          <p:nvPr/>
        </p:nvGrpSpPr>
        <p:grpSpPr>
          <a:xfrm>
            <a:off x="2481173" y="4018119"/>
            <a:ext cx="2367898" cy="1796288"/>
            <a:chOff x="2827580" y="4381101"/>
            <a:chExt cx="2367898" cy="1796288"/>
          </a:xfrm>
        </p:grpSpPr>
        <p:sp>
          <p:nvSpPr>
            <p:cNvPr id="144" name="말풍선: 모서리가 둥근 사각형 1787">
              <a:extLst>
                <a:ext uri="{FF2B5EF4-FFF2-40B4-BE49-F238E27FC236}">
                  <a16:creationId xmlns:a16="http://schemas.microsoft.com/office/drawing/2014/main" id="{3A296886-EAE6-B5D0-BC3E-3D100CF4E20B}"/>
                </a:ext>
              </a:extLst>
            </p:cNvPr>
            <p:cNvSpPr/>
            <p:nvPr/>
          </p:nvSpPr>
          <p:spPr>
            <a:xfrm flipV="1">
              <a:off x="2827580" y="4492813"/>
              <a:ext cx="2169410" cy="1230217"/>
            </a:xfrm>
            <a:prstGeom prst="wedgeRoundRectCallout">
              <a:avLst>
                <a:gd name="adj1" fmla="val -10296"/>
                <a:gd name="adj2" fmla="val 67295"/>
                <a:gd name="adj3" fmla="val 166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1">
                    <a:lumMod val="75000"/>
                  </a:schemeClr>
                </a:solidFill>
              </a:endParaRPr>
            </a:p>
          </p:txBody>
        </p:sp>
        <p:sp>
          <p:nvSpPr>
            <p:cNvPr id="145" name="사각형: 둥근 모서리 1788">
              <a:extLst>
                <a:ext uri="{FF2B5EF4-FFF2-40B4-BE49-F238E27FC236}">
                  <a16:creationId xmlns:a16="http://schemas.microsoft.com/office/drawing/2014/main" id="{3F565034-39C4-5BCE-285A-8C9D35A87148}"/>
                </a:ext>
              </a:extLst>
            </p:cNvPr>
            <p:cNvSpPr/>
            <p:nvPr/>
          </p:nvSpPr>
          <p:spPr>
            <a:xfrm>
              <a:off x="3006424" y="4812833"/>
              <a:ext cx="2096845" cy="134411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6" name="TextBox 145">
              <a:extLst>
                <a:ext uri="{FF2B5EF4-FFF2-40B4-BE49-F238E27FC236}">
                  <a16:creationId xmlns:a16="http://schemas.microsoft.com/office/drawing/2014/main" id="{20F324D4-EB79-72C3-C97F-2C2EE75CA436}"/>
                </a:ext>
              </a:extLst>
            </p:cNvPr>
            <p:cNvSpPr txBox="1"/>
            <p:nvPr/>
          </p:nvSpPr>
          <p:spPr>
            <a:xfrm>
              <a:off x="3123345" y="4792394"/>
              <a:ext cx="1863002" cy="1384995"/>
            </a:xfrm>
            <a:prstGeom prst="rect">
              <a:avLst/>
            </a:prstGeom>
            <a:noFill/>
          </p:spPr>
          <p:txBody>
            <a:bodyPr wrap="square" rtlCol="0">
              <a:spAutoFit/>
            </a:bodyPr>
            <a:lstStyle/>
            <a:p>
              <a:pPr algn="ctr"/>
              <a:r>
                <a:rPr lang="en-US" altLang="ko-KR" sz="2800" b="1" dirty="0">
                  <a:solidFill>
                    <a:schemeClr val="bg1"/>
                  </a:solidFill>
                  <a:cs typeface="Arial" pitchFamily="34" charset="0"/>
                </a:rPr>
                <a:t>Validated Individual Models</a:t>
              </a:r>
            </a:p>
          </p:txBody>
        </p:sp>
        <p:sp>
          <p:nvSpPr>
            <p:cNvPr id="147" name="TextBox 146">
              <a:extLst>
                <a:ext uri="{FF2B5EF4-FFF2-40B4-BE49-F238E27FC236}">
                  <a16:creationId xmlns:a16="http://schemas.microsoft.com/office/drawing/2014/main" id="{32ACAD02-A6B7-274C-426C-E3AC8C30F3FD}"/>
                </a:ext>
              </a:extLst>
            </p:cNvPr>
            <p:cNvSpPr txBox="1"/>
            <p:nvPr/>
          </p:nvSpPr>
          <p:spPr>
            <a:xfrm>
              <a:off x="3049838" y="4381101"/>
              <a:ext cx="2145640" cy="523220"/>
            </a:xfrm>
            <a:prstGeom prst="rect">
              <a:avLst/>
            </a:prstGeom>
            <a:noFill/>
          </p:spPr>
          <p:txBody>
            <a:bodyPr wrap="square" rtlCol="0">
              <a:spAutoFit/>
            </a:bodyPr>
            <a:lstStyle/>
            <a:p>
              <a:pPr algn="ctr"/>
              <a:r>
                <a:rPr lang="en-US" altLang="ko-KR" sz="2800" b="1" dirty="0">
                  <a:solidFill>
                    <a:schemeClr val="accent4">
                      <a:lumMod val="75000"/>
                    </a:schemeClr>
                  </a:solidFill>
                  <a:cs typeface="Arial" pitchFamily="34" charset="0"/>
                </a:rPr>
                <a:t>Year 2</a:t>
              </a:r>
              <a:endParaRPr lang="ko-KR" altLang="en-US" sz="2800" b="1" dirty="0">
                <a:solidFill>
                  <a:schemeClr val="accent4">
                    <a:lumMod val="75000"/>
                  </a:schemeClr>
                </a:solidFill>
                <a:cs typeface="Arial" pitchFamily="34" charset="0"/>
              </a:endParaRPr>
            </a:p>
          </p:txBody>
        </p:sp>
      </p:grpSp>
      <p:grpSp>
        <p:nvGrpSpPr>
          <p:cNvPr id="148" name="그룹 1791">
            <a:extLst>
              <a:ext uri="{FF2B5EF4-FFF2-40B4-BE49-F238E27FC236}">
                <a16:creationId xmlns:a16="http://schemas.microsoft.com/office/drawing/2014/main" id="{B004C644-5773-0C98-DC02-DCECFF4269D3}"/>
              </a:ext>
            </a:extLst>
          </p:cNvPr>
          <p:cNvGrpSpPr/>
          <p:nvPr/>
        </p:nvGrpSpPr>
        <p:grpSpPr>
          <a:xfrm>
            <a:off x="6745069" y="4033792"/>
            <a:ext cx="2275689" cy="1843364"/>
            <a:chOff x="7091476" y="4396774"/>
            <a:chExt cx="2275689" cy="1843364"/>
          </a:xfrm>
        </p:grpSpPr>
        <p:sp>
          <p:nvSpPr>
            <p:cNvPr id="149" name="말풍선: 모서리가 둥근 사각형 1792">
              <a:extLst>
                <a:ext uri="{FF2B5EF4-FFF2-40B4-BE49-F238E27FC236}">
                  <a16:creationId xmlns:a16="http://schemas.microsoft.com/office/drawing/2014/main" id="{769CB607-20CB-1A34-300A-C56519B13EC9}"/>
                </a:ext>
              </a:extLst>
            </p:cNvPr>
            <p:cNvSpPr/>
            <p:nvPr/>
          </p:nvSpPr>
          <p:spPr>
            <a:xfrm flipV="1">
              <a:off x="7091476" y="4492813"/>
              <a:ext cx="2169410" cy="1230217"/>
            </a:xfrm>
            <a:prstGeom prst="wedgeRoundRectCallout">
              <a:avLst>
                <a:gd name="adj1" fmla="val -10296"/>
                <a:gd name="adj2" fmla="val 67295"/>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1">
                    <a:lumMod val="75000"/>
                  </a:schemeClr>
                </a:solidFill>
              </a:endParaRPr>
            </a:p>
          </p:txBody>
        </p:sp>
        <p:sp>
          <p:nvSpPr>
            <p:cNvPr id="150" name="사각형: 둥근 모서리 1793">
              <a:extLst>
                <a:ext uri="{FF2B5EF4-FFF2-40B4-BE49-F238E27FC236}">
                  <a16:creationId xmlns:a16="http://schemas.microsoft.com/office/drawing/2014/main" id="{A9FB8AB0-4F9C-7838-8F0C-2728ECB70482}"/>
                </a:ext>
              </a:extLst>
            </p:cNvPr>
            <p:cNvSpPr/>
            <p:nvPr/>
          </p:nvSpPr>
          <p:spPr>
            <a:xfrm>
              <a:off x="7270320" y="4812833"/>
              <a:ext cx="2096845" cy="134411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1" name="TextBox 150">
              <a:extLst>
                <a:ext uri="{FF2B5EF4-FFF2-40B4-BE49-F238E27FC236}">
                  <a16:creationId xmlns:a16="http://schemas.microsoft.com/office/drawing/2014/main" id="{1490BBEE-55B0-EBA6-5F4F-6B90C350F77E}"/>
                </a:ext>
              </a:extLst>
            </p:cNvPr>
            <p:cNvSpPr txBox="1"/>
            <p:nvPr/>
          </p:nvSpPr>
          <p:spPr>
            <a:xfrm>
              <a:off x="7397884" y="4855143"/>
              <a:ext cx="1863002" cy="1384995"/>
            </a:xfrm>
            <a:prstGeom prst="rect">
              <a:avLst/>
            </a:prstGeom>
            <a:noFill/>
          </p:spPr>
          <p:txBody>
            <a:bodyPr wrap="square" rtlCol="0">
              <a:spAutoFit/>
            </a:bodyPr>
            <a:lstStyle/>
            <a:p>
              <a:pPr algn="ctr"/>
              <a:r>
                <a:rPr lang="en-US" altLang="ko-KR" sz="2800" b="1" dirty="0">
                  <a:solidFill>
                    <a:schemeClr val="bg1"/>
                  </a:solidFill>
                  <a:cs typeface="Arial" pitchFamily="34" charset="0"/>
                </a:rPr>
                <a:t>Validated Integrated Models</a:t>
              </a:r>
            </a:p>
          </p:txBody>
        </p:sp>
        <p:sp>
          <p:nvSpPr>
            <p:cNvPr id="152" name="TextBox 151">
              <a:extLst>
                <a:ext uri="{FF2B5EF4-FFF2-40B4-BE49-F238E27FC236}">
                  <a16:creationId xmlns:a16="http://schemas.microsoft.com/office/drawing/2014/main" id="{ED125579-232B-66BF-3794-150DA7858145}"/>
                </a:ext>
              </a:extLst>
            </p:cNvPr>
            <p:cNvSpPr txBox="1"/>
            <p:nvPr/>
          </p:nvSpPr>
          <p:spPr>
            <a:xfrm>
              <a:off x="7455888" y="4396774"/>
              <a:ext cx="1830988" cy="523220"/>
            </a:xfrm>
            <a:prstGeom prst="rect">
              <a:avLst/>
            </a:prstGeom>
            <a:noFill/>
          </p:spPr>
          <p:txBody>
            <a:bodyPr wrap="square" rtlCol="0">
              <a:spAutoFit/>
            </a:bodyPr>
            <a:lstStyle/>
            <a:p>
              <a:pPr algn="ctr"/>
              <a:r>
                <a:rPr lang="en-US" altLang="ko-KR" sz="2800" b="1" dirty="0">
                  <a:solidFill>
                    <a:schemeClr val="accent2">
                      <a:lumMod val="75000"/>
                    </a:schemeClr>
                  </a:solidFill>
                  <a:cs typeface="Arial" pitchFamily="34" charset="0"/>
                </a:rPr>
                <a:t>Year 4</a:t>
              </a:r>
              <a:endParaRPr lang="ko-KR" altLang="en-US" sz="2800" b="1" dirty="0">
                <a:solidFill>
                  <a:schemeClr val="accent2">
                    <a:lumMod val="75000"/>
                  </a:schemeClr>
                </a:solidFill>
                <a:cs typeface="Arial" pitchFamily="34" charset="0"/>
              </a:endParaRPr>
            </a:p>
          </p:txBody>
        </p:sp>
      </p:grpSp>
    </p:spTree>
    <p:extLst>
      <p:ext uri="{BB962C8B-B14F-4D97-AF65-F5344CB8AC3E}">
        <p14:creationId xmlns:p14="http://schemas.microsoft.com/office/powerpoint/2010/main" val="159407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B12C-C559-79E1-2D60-0DE6C1DC869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E2A8868-8730-5ACB-0401-75A46127E112}"/>
              </a:ext>
            </a:extLst>
          </p:cNvPr>
          <p:cNvSpPr/>
          <p:nvPr/>
        </p:nvSpPr>
        <p:spPr>
          <a:xfrm>
            <a:off x="0" y="723546"/>
            <a:ext cx="12192000" cy="6134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bg1"/>
              </a:solidFill>
              <a:latin typeface="Arial" panose="020B0604020202020204" pitchFamily="34" charset="0"/>
              <a:ea typeface="Arial Black" charset="0"/>
              <a:cs typeface="Arial" panose="020B0604020202020204" pitchFamily="34" charset="0"/>
            </a:endParaRPr>
          </a:p>
        </p:txBody>
      </p:sp>
      <p:sp>
        <p:nvSpPr>
          <p:cNvPr id="14" name="Rectangle 13">
            <a:extLst>
              <a:ext uri="{FF2B5EF4-FFF2-40B4-BE49-F238E27FC236}">
                <a16:creationId xmlns:a16="http://schemas.microsoft.com/office/drawing/2014/main" id="{2652039B-CA5B-F703-EE90-39BBE714C74E}"/>
              </a:ext>
            </a:extLst>
          </p:cNvPr>
          <p:cNvSpPr/>
          <p:nvPr/>
        </p:nvSpPr>
        <p:spPr>
          <a:xfrm>
            <a:off x="283028" y="375001"/>
            <a:ext cx="11908971" cy="697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accent4"/>
                </a:solidFill>
                <a:latin typeface="Arial" panose="020B0604020202020204" pitchFamily="34" charset="0"/>
                <a:ea typeface="Arial Black" charset="0"/>
                <a:cs typeface="Arial" panose="020B0604020202020204" pitchFamily="34" charset="0"/>
              </a:rPr>
              <a:t>CLEAR Individual Tools</a:t>
            </a:r>
          </a:p>
        </p:txBody>
      </p:sp>
      <p:sp>
        <p:nvSpPr>
          <p:cNvPr id="6" name="TextBox 5">
            <a:extLst>
              <a:ext uri="{FF2B5EF4-FFF2-40B4-BE49-F238E27FC236}">
                <a16:creationId xmlns:a16="http://schemas.microsoft.com/office/drawing/2014/main" id="{6D698B1C-93B6-C36C-764E-6757EEF14026}"/>
              </a:ext>
            </a:extLst>
          </p:cNvPr>
          <p:cNvSpPr txBox="1"/>
          <p:nvPr/>
        </p:nvSpPr>
        <p:spPr>
          <a:xfrm>
            <a:off x="116681" y="1144660"/>
            <a:ext cx="11538290" cy="5016758"/>
          </a:xfrm>
          <a:prstGeom prst="rect">
            <a:avLst/>
          </a:prstGeom>
          <a:noFill/>
        </p:spPr>
        <p:txBody>
          <a:bodyPr wrap="square" rtlCol="0">
            <a:spAutoFit/>
          </a:bodyPr>
          <a:lstStyle/>
          <a:p>
            <a:pPr marL="571500" indent="-571500">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Empirical</a:t>
            </a:r>
          </a:p>
          <a:p>
            <a:pPr marL="1028700" lvl="1" indent="-571500">
              <a:buFont typeface="Arial" panose="020B0604020202020204" pitchFamily="34" charset="0"/>
              <a:buChar char="•"/>
            </a:pPr>
            <a:r>
              <a:rPr lang="en-US" sz="2800" b="1" dirty="0">
                <a:solidFill>
                  <a:srgbClr val="FFC000"/>
                </a:solidFill>
                <a:latin typeface="Arial" panose="020B0604020202020204" pitchFamily="34" charset="0"/>
                <a:ea typeface="Arial Black" charset="0"/>
                <a:cs typeface="Arial" panose="020B0604020202020204" pitchFamily="34" charset="0"/>
              </a:rPr>
              <a:t>SESPTER (2D)</a:t>
            </a:r>
            <a:r>
              <a:rPr lang="en-US" sz="2800" b="1" dirty="0">
                <a:solidFill>
                  <a:schemeClr val="bg1"/>
                </a:solidFill>
                <a:latin typeface="Arial" panose="020B0604020202020204" pitchFamily="34" charset="0"/>
                <a:ea typeface="Arial Black" charset="0"/>
                <a:cs typeface="Arial" panose="020B0604020202020204" pitchFamily="34" charset="0"/>
              </a:rPr>
              <a:t>: Predict SEP Flux Using CME </a:t>
            </a:r>
            <a:r>
              <a:rPr lang="en-US" sz="2800" b="1" dirty="0" err="1">
                <a:solidFill>
                  <a:schemeClr val="bg1"/>
                </a:solidFill>
                <a:latin typeface="Arial" panose="020B0604020202020204" pitchFamily="34" charset="0"/>
                <a:ea typeface="Arial Black" charset="0"/>
                <a:cs typeface="Arial" panose="020B0604020202020204" pitchFamily="34" charset="0"/>
              </a:rPr>
              <a:t>infomation</a:t>
            </a:r>
            <a:endParaRPr lang="en-US" sz="2800" b="1" dirty="0">
              <a:solidFill>
                <a:schemeClr val="bg1"/>
              </a:solidFill>
              <a:latin typeface="Arial" panose="020B0604020202020204" pitchFamily="34" charset="0"/>
              <a:ea typeface="Arial Black" charset="0"/>
              <a:cs typeface="Arial" panose="020B0604020202020204" pitchFamily="34" charset="0"/>
            </a:endParaRPr>
          </a:p>
          <a:p>
            <a:pPr marL="1028700" lvl="1" indent="-571500">
              <a:buFont typeface="Arial" panose="020B0604020202020204" pitchFamily="34" charset="0"/>
              <a:buChar char="•"/>
            </a:pPr>
            <a:r>
              <a:rPr lang="en-US" sz="2800" b="1" dirty="0" err="1">
                <a:solidFill>
                  <a:srgbClr val="FFC000"/>
                </a:solidFill>
                <a:latin typeface="Arial" panose="020B0604020202020204" pitchFamily="34" charset="0"/>
                <a:ea typeface="Arial Black" charset="0"/>
                <a:cs typeface="Arial" panose="020B0604020202020204" pitchFamily="34" charset="0"/>
              </a:rPr>
              <a:t>RELeASE</a:t>
            </a:r>
            <a:r>
              <a:rPr lang="en-US" sz="2800" b="1" dirty="0">
                <a:solidFill>
                  <a:schemeClr val="bg1"/>
                </a:solidFill>
                <a:latin typeface="Arial" panose="020B0604020202020204" pitchFamily="34" charset="0"/>
                <a:ea typeface="Arial Black" charset="0"/>
                <a:cs typeface="Arial" panose="020B0604020202020204" pitchFamily="34" charset="0"/>
              </a:rPr>
              <a:t>: Predict upcoming proton from electrons</a:t>
            </a:r>
          </a:p>
          <a:p>
            <a:pPr marL="571500" indent="-571500">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Machine Learning</a:t>
            </a:r>
          </a:p>
          <a:p>
            <a:pPr marL="1028700" lvl="1" indent="-571500">
              <a:buFont typeface="Arial" panose="020B0604020202020204" pitchFamily="34" charset="0"/>
              <a:buChar char="•"/>
            </a:pPr>
            <a:r>
              <a:rPr lang="en-US" sz="2800" b="1" dirty="0">
                <a:solidFill>
                  <a:srgbClr val="FFC000"/>
                </a:solidFill>
                <a:latin typeface="Arial" panose="020B0604020202020204" pitchFamily="34" charset="0"/>
                <a:ea typeface="Arial Black" charset="0"/>
                <a:cs typeface="Arial" panose="020B0604020202020204" pitchFamily="34" charset="0"/>
              </a:rPr>
              <a:t>ML-flare</a:t>
            </a:r>
            <a:r>
              <a:rPr lang="en-US" sz="2800" b="1" dirty="0">
                <a:solidFill>
                  <a:schemeClr val="bg1"/>
                </a:solidFill>
                <a:latin typeface="Arial" panose="020B0604020202020204" pitchFamily="34" charset="0"/>
                <a:ea typeface="Arial Black" charset="0"/>
                <a:cs typeface="Arial" panose="020B0604020202020204" pitchFamily="34" charset="0"/>
              </a:rPr>
              <a:t>: Predict flare probability and x-ray flux</a:t>
            </a:r>
          </a:p>
          <a:p>
            <a:pPr marL="1028700" lvl="1" indent="-571500">
              <a:buFont typeface="Arial" panose="020B0604020202020204" pitchFamily="34" charset="0"/>
              <a:buChar char="•"/>
            </a:pPr>
            <a:r>
              <a:rPr lang="en-US" sz="2800" b="1" dirty="0">
                <a:solidFill>
                  <a:srgbClr val="FFC000"/>
                </a:solidFill>
                <a:latin typeface="Arial" panose="020B0604020202020204" pitchFamily="34" charset="0"/>
                <a:ea typeface="Arial Black" charset="0"/>
                <a:cs typeface="Arial" panose="020B0604020202020204" pitchFamily="34" charset="0"/>
              </a:rPr>
              <a:t>ML-CME</a:t>
            </a:r>
            <a:r>
              <a:rPr lang="en-US" sz="2800" b="1" dirty="0">
                <a:solidFill>
                  <a:schemeClr val="bg1"/>
                </a:solidFill>
                <a:latin typeface="Arial" panose="020B0604020202020204" pitchFamily="34" charset="0"/>
                <a:ea typeface="Arial Black" charset="0"/>
                <a:cs typeface="Arial" panose="020B0604020202020204" pitchFamily="34" charset="0"/>
              </a:rPr>
              <a:t>: Predict CME probability and CME speed</a:t>
            </a:r>
          </a:p>
          <a:p>
            <a:pPr marL="1028700" lvl="1" indent="-571500">
              <a:buFont typeface="Arial" panose="020B0604020202020204" pitchFamily="34" charset="0"/>
              <a:buChar char="•"/>
            </a:pPr>
            <a:r>
              <a:rPr lang="en-US" sz="2800" b="1" dirty="0">
                <a:solidFill>
                  <a:srgbClr val="FFC000"/>
                </a:solidFill>
                <a:latin typeface="Arial" panose="020B0604020202020204" pitchFamily="34" charset="0"/>
                <a:ea typeface="Arial Black" charset="0"/>
                <a:cs typeface="Arial" panose="020B0604020202020204" pitchFamily="34" charset="0"/>
              </a:rPr>
              <a:t>ML-SEP</a:t>
            </a:r>
            <a:r>
              <a:rPr lang="en-US" sz="2800" b="1" dirty="0">
                <a:solidFill>
                  <a:schemeClr val="bg1"/>
                </a:solidFill>
                <a:latin typeface="Arial" panose="020B0604020202020204" pitchFamily="34" charset="0"/>
                <a:ea typeface="Arial Black" charset="0"/>
                <a:cs typeface="Arial" panose="020B0604020202020204" pitchFamily="34" charset="0"/>
              </a:rPr>
              <a:t>: Predict SEP probability and proton flux</a:t>
            </a:r>
          </a:p>
          <a:p>
            <a:pPr marL="571500" indent="-571500">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Physics-based</a:t>
            </a:r>
          </a:p>
          <a:p>
            <a:pPr marL="1028700" lvl="1" indent="-571500">
              <a:buFont typeface="Arial" panose="020B0604020202020204" pitchFamily="34" charset="0"/>
              <a:buChar char="•"/>
            </a:pPr>
            <a:r>
              <a:rPr lang="en-US" sz="2800" b="1" dirty="0" err="1">
                <a:solidFill>
                  <a:srgbClr val="FFC000"/>
                </a:solidFill>
                <a:latin typeface="Arial" panose="020B0604020202020204" pitchFamily="34" charset="0"/>
                <a:ea typeface="Arial Black" charset="0"/>
                <a:cs typeface="Arial" panose="020B0604020202020204" pitchFamily="34" charset="0"/>
              </a:rPr>
              <a:t>AWSoM</a:t>
            </a:r>
            <a:r>
              <a:rPr lang="en-US" sz="2800" b="1" dirty="0">
                <a:solidFill>
                  <a:srgbClr val="FFC000"/>
                </a:solidFill>
                <a:latin typeface="Arial" panose="020B0604020202020204" pitchFamily="34" charset="0"/>
                <a:ea typeface="Arial Black" charset="0"/>
                <a:cs typeface="Arial" panose="020B0604020202020204" pitchFamily="34" charset="0"/>
              </a:rPr>
              <a:t>-R</a:t>
            </a:r>
            <a:r>
              <a:rPr lang="en-US" sz="2800" b="1" dirty="0">
                <a:solidFill>
                  <a:schemeClr val="bg1"/>
                </a:solidFill>
                <a:latin typeface="Arial" panose="020B0604020202020204" pitchFamily="34" charset="0"/>
                <a:ea typeface="Arial Black" charset="0"/>
                <a:cs typeface="Arial" panose="020B0604020202020204" pitchFamily="34" charset="0"/>
              </a:rPr>
              <a:t>: Magnetic connectivity model</a:t>
            </a:r>
          </a:p>
          <a:p>
            <a:pPr marL="1028700" lvl="1" indent="-571500">
              <a:buFont typeface="Arial" panose="020B0604020202020204" pitchFamily="34" charset="0"/>
              <a:buChar char="•"/>
            </a:pPr>
            <a:r>
              <a:rPr lang="en-US" sz="2800" b="1" dirty="0">
                <a:solidFill>
                  <a:srgbClr val="FFC000"/>
                </a:solidFill>
                <a:latin typeface="Arial" panose="020B0604020202020204" pitchFamily="34" charset="0"/>
                <a:ea typeface="Arial Black" charset="0"/>
                <a:cs typeface="Arial" panose="020B0604020202020204" pitchFamily="34" charset="0"/>
              </a:rPr>
              <a:t>EEG-GL/TD</a:t>
            </a:r>
            <a:r>
              <a:rPr lang="en-US" sz="2800" b="1" dirty="0">
                <a:solidFill>
                  <a:schemeClr val="bg1"/>
                </a:solidFill>
                <a:latin typeface="Arial" panose="020B0604020202020204" pitchFamily="34" charset="0"/>
                <a:ea typeface="Arial Black" charset="0"/>
                <a:cs typeface="Arial" panose="020B0604020202020204" pitchFamily="34" charset="0"/>
              </a:rPr>
              <a:t>: CME generation and propagation</a:t>
            </a:r>
          </a:p>
          <a:p>
            <a:pPr marL="1028700" lvl="1" indent="-571500">
              <a:buFont typeface="Arial" panose="020B0604020202020204" pitchFamily="34" charset="0"/>
              <a:buChar char="•"/>
            </a:pPr>
            <a:r>
              <a:rPr lang="en-US" sz="2800" b="1" dirty="0">
                <a:solidFill>
                  <a:srgbClr val="FFC000"/>
                </a:solidFill>
                <a:latin typeface="Arial" panose="020B0604020202020204" pitchFamily="34" charset="0"/>
                <a:ea typeface="Arial Black" charset="0"/>
                <a:cs typeface="Arial" panose="020B0604020202020204" pitchFamily="34" charset="0"/>
              </a:rPr>
              <a:t>MFLAMPA, IPATH, AMPS, PARMISAN</a:t>
            </a:r>
            <a:r>
              <a:rPr lang="en-US" sz="2800" b="1" dirty="0">
                <a:solidFill>
                  <a:schemeClr val="bg1"/>
                </a:solidFill>
                <a:latin typeface="Arial" panose="020B0604020202020204" pitchFamily="34" charset="0"/>
                <a:ea typeface="Arial Black" charset="0"/>
                <a:cs typeface="Arial" panose="020B0604020202020204" pitchFamily="34" charset="0"/>
              </a:rPr>
              <a:t>: Particle tracker</a:t>
            </a:r>
          </a:p>
        </p:txBody>
      </p:sp>
    </p:spTree>
    <p:extLst>
      <p:ext uri="{BB962C8B-B14F-4D97-AF65-F5344CB8AC3E}">
        <p14:creationId xmlns:p14="http://schemas.microsoft.com/office/powerpoint/2010/main" val="310966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B12C-C559-79E1-2D60-0DE6C1DC869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E2A8868-8730-5ACB-0401-75A46127E112}"/>
              </a:ext>
            </a:extLst>
          </p:cNvPr>
          <p:cNvSpPr/>
          <p:nvPr/>
        </p:nvSpPr>
        <p:spPr>
          <a:xfrm>
            <a:off x="0" y="723546"/>
            <a:ext cx="12192000" cy="6134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bg1"/>
              </a:solidFill>
              <a:latin typeface="Arial" panose="020B0604020202020204" pitchFamily="34" charset="0"/>
              <a:ea typeface="Arial Black" charset="0"/>
              <a:cs typeface="Arial" panose="020B0604020202020204" pitchFamily="34" charset="0"/>
            </a:endParaRPr>
          </a:p>
        </p:txBody>
      </p:sp>
      <p:sp>
        <p:nvSpPr>
          <p:cNvPr id="14" name="Rectangle 13">
            <a:extLst>
              <a:ext uri="{FF2B5EF4-FFF2-40B4-BE49-F238E27FC236}">
                <a16:creationId xmlns:a16="http://schemas.microsoft.com/office/drawing/2014/main" id="{2652039B-CA5B-F703-EE90-39BBE714C74E}"/>
              </a:ext>
            </a:extLst>
          </p:cNvPr>
          <p:cNvSpPr/>
          <p:nvPr/>
        </p:nvSpPr>
        <p:spPr>
          <a:xfrm>
            <a:off x="283028" y="375001"/>
            <a:ext cx="11908971" cy="697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accent4"/>
                </a:solidFill>
                <a:latin typeface="Arial" panose="020B0604020202020204" pitchFamily="34" charset="0"/>
                <a:ea typeface="Arial Black" charset="0"/>
                <a:cs typeface="Arial" panose="020B0604020202020204" pitchFamily="34" charset="0"/>
              </a:rPr>
              <a:t>CLEAR Integrated Tools</a:t>
            </a:r>
          </a:p>
        </p:txBody>
      </p:sp>
      <p:sp>
        <p:nvSpPr>
          <p:cNvPr id="2" name="TextBox 1">
            <a:extLst>
              <a:ext uri="{FF2B5EF4-FFF2-40B4-BE49-F238E27FC236}">
                <a16:creationId xmlns:a16="http://schemas.microsoft.com/office/drawing/2014/main" id="{D708C779-DCE5-5803-BD1B-D585DEB9D741}"/>
              </a:ext>
            </a:extLst>
          </p:cNvPr>
          <p:cNvSpPr txBox="1"/>
          <p:nvPr/>
        </p:nvSpPr>
        <p:spPr>
          <a:xfrm>
            <a:off x="116681" y="1144660"/>
            <a:ext cx="10344147" cy="2217082"/>
          </a:xfrm>
          <a:prstGeom prst="rect">
            <a:avLst/>
          </a:prstGeom>
          <a:noFill/>
        </p:spPr>
        <p:txBody>
          <a:bodyPr wrap="square" rtlCol="0">
            <a:spAutoFit/>
          </a:bodyPr>
          <a:lstStyle/>
          <a:p>
            <a:pPr marL="571500" indent="-571500">
              <a:lnSpc>
                <a:spcPct val="150000"/>
              </a:lnSpc>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SEPSTER (2D) &amp; </a:t>
            </a:r>
            <a:r>
              <a:rPr lang="en-US" sz="3200" b="1" dirty="0" err="1">
                <a:solidFill>
                  <a:schemeClr val="bg1"/>
                </a:solidFill>
                <a:latin typeface="Arial" panose="020B0604020202020204" pitchFamily="34" charset="0"/>
                <a:ea typeface="Arial Black" charset="0"/>
                <a:cs typeface="Arial" panose="020B0604020202020204" pitchFamily="34" charset="0"/>
              </a:rPr>
              <a:t>RELeASE</a:t>
            </a:r>
            <a:endParaRPr lang="en-US" sz="2800" b="1" dirty="0">
              <a:solidFill>
                <a:schemeClr val="bg1"/>
              </a:solidFill>
              <a:latin typeface="Arial" panose="020B0604020202020204" pitchFamily="34" charset="0"/>
              <a:ea typeface="Arial Black" charset="0"/>
              <a:cs typeface="Arial" panose="020B0604020202020204" pitchFamily="34" charset="0"/>
            </a:endParaRPr>
          </a:p>
          <a:p>
            <a:pPr marL="571500" indent="-571500">
              <a:lnSpc>
                <a:spcPct val="150000"/>
              </a:lnSpc>
              <a:buFont typeface="Wingdings" pitchFamily="2" charset="2"/>
              <a:buChar char="Ø"/>
            </a:pPr>
            <a:r>
              <a:rPr lang="en-US" sz="3200" b="1" dirty="0" err="1">
                <a:solidFill>
                  <a:schemeClr val="bg1"/>
                </a:solidFill>
                <a:latin typeface="Arial" panose="020B0604020202020204" pitchFamily="34" charset="0"/>
                <a:ea typeface="Arial Black" charset="0"/>
                <a:cs typeface="Arial" panose="020B0604020202020204" pitchFamily="34" charset="0"/>
              </a:rPr>
              <a:t>AWSoM</a:t>
            </a:r>
            <a:r>
              <a:rPr lang="en-US" sz="3200" b="1" dirty="0">
                <a:solidFill>
                  <a:schemeClr val="bg1"/>
                </a:solidFill>
                <a:latin typeface="Arial" panose="020B0604020202020204" pitchFamily="34" charset="0"/>
                <a:ea typeface="Arial Black" charset="0"/>
                <a:cs typeface="Arial" panose="020B0604020202020204" pitchFamily="34" charset="0"/>
              </a:rPr>
              <a:t>-R &amp; SEPSTER (2D)</a:t>
            </a:r>
          </a:p>
          <a:p>
            <a:pPr marL="571500" indent="-571500">
              <a:lnSpc>
                <a:spcPct val="150000"/>
              </a:lnSpc>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ML-CME &amp; Physics-based Models</a:t>
            </a:r>
            <a:endParaRPr lang="en-US" sz="2800" b="1" dirty="0">
              <a:solidFill>
                <a:schemeClr val="bg1"/>
              </a:solidFill>
              <a:latin typeface="Arial" panose="020B0604020202020204" pitchFamily="34" charset="0"/>
              <a:ea typeface="Arial Black" charset="0"/>
              <a:cs typeface="Arial" panose="020B0604020202020204" pitchFamily="34" charset="0"/>
            </a:endParaRPr>
          </a:p>
        </p:txBody>
      </p:sp>
    </p:spTree>
    <p:extLst>
      <p:ext uri="{BB962C8B-B14F-4D97-AF65-F5344CB8AC3E}">
        <p14:creationId xmlns:p14="http://schemas.microsoft.com/office/powerpoint/2010/main" val="301671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B12C-C559-79E1-2D60-0DE6C1DC869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E2A8868-8730-5ACB-0401-75A46127E112}"/>
              </a:ext>
            </a:extLst>
          </p:cNvPr>
          <p:cNvSpPr/>
          <p:nvPr/>
        </p:nvSpPr>
        <p:spPr>
          <a:xfrm>
            <a:off x="0" y="723546"/>
            <a:ext cx="12192000" cy="6134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bg1"/>
              </a:solidFill>
              <a:latin typeface="Arial" panose="020B0604020202020204" pitchFamily="34" charset="0"/>
              <a:ea typeface="Arial Black" charset="0"/>
              <a:cs typeface="Arial" panose="020B0604020202020204" pitchFamily="34" charset="0"/>
            </a:endParaRPr>
          </a:p>
        </p:txBody>
      </p:sp>
      <p:sp>
        <p:nvSpPr>
          <p:cNvPr id="14" name="Rectangle 13">
            <a:extLst>
              <a:ext uri="{FF2B5EF4-FFF2-40B4-BE49-F238E27FC236}">
                <a16:creationId xmlns:a16="http://schemas.microsoft.com/office/drawing/2014/main" id="{2652039B-CA5B-F703-EE90-39BBE714C74E}"/>
              </a:ext>
            </a:extLst>
          </p:cNvPr>
          <p:cNvSpPr/>
          <p:nvPr/>
        </p:nvSpPr>
        <p:spPr>
          <a:xfrm>
            <a:off x="283027" y="117770"/>
            <a:ext cx="11908971" cy="697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accent4"/>
                </a:solidFill>
                <a:latin typeface="Arial" panose="020B0604020202020204" pitchFamily="34" charset="0"/>
                <a:ea typeface="Arial Black" charset="0"/>
                <a:cs typeface="Arial" panose="020B0604020202020204" pitchFamily="34" charset="0"/>
              </a:rPr>
              <a:t>Current Status at CCMC</a:t>
            </a:r>
          </a:p>
        </p:txBody>
      </p:sp>
      <p:graphicFrame>
        <p:nvGraphicFramePr>
          <p:cNvPr id="2" name="Table 1">
            <a:extLst>
              <a:ext uri="{FF2B5EF4-FFF2-40B4-BE49-F238E27FC236}">
                <a16:creationId xmlns:a16="http://schemas.microsoft.com/office/drawing/2014/main" id="{E8EB9ED9-9E60-38A0-46BB-44923FB67678}"/>
              </a:ext>
            </a:extLst>
          </p:cNvPr>
          <p:cNvGraphicFramePr>
            <a:graphicFrameLocks noGrp="1"/>
          </p:cNvGraphicFramePr>
          <p:nvPr>
            <p:extLst>
              <p:ext uri="{D42A27DB-BD31-4B8C-83A1-F6EECF244321}">
                <p14:modId xmlns:p14="http://schemas.microsoft.com/office/powerpoint/2010/main" val="63949549"/>
              </p:ext>
            </p:extLst>
          </p:nvPr>
        </p:nvGraphicFramePr>
        <p:xfrm>
          <a:off x="283027" y="821088"/>
          <a:ext cx="11335656" cy="5943600"/>
        </p:xfrm>
        <a:graphic>
          <a:graphicData uri="http://schemas.openxmlformats.org/drawingml/2006/table">
            <a:tbl>
              <a:tblPr firstRow="1" bandRow="1">
                <a:tableStyleId>{5C22544A-7EE6-4342-B048-85BDC9FD1C3A}</a:tableStyleId>
              </a:tblPr>
              <a:tblGrid>
                <a:gridCol w="3778552">
                  <a:extLst>
                    <a:ext uri="{9D8B030D-6E8A-4147-A177-3AD203B41FA5}">
                      <a16:colId xmlns:a16="http://schemas.microsoft.com/office/drawing/2014/main" val="310761690"/>
                    </a:ext>
                  </a:extLst>
                </a:gridCol>
                <a:gridCol w="3778552">
                  <a:extLst>
                    <a:ext uri="{9D8B030D-6E8A-4147-A177-3AD203B41FA5}">
                      <a16:colId xmlns:a16="http://schemas.microsoft.com/office/drawing/2014/main" val="1750527868"/>
                    </a:ext>
                  </a:extLst>
                </a:gridCol>
                <a:gridCol w="3778552">
                  <a:extLst>
                    <a:ext uri="{9D8B030D-6E8A-4147-A177-3AD203B41FA5}">
                      <a16:colId xmlns:a16="http://schemas.microsoft.com/office/drawing/2014/main" val="1736699960"/>
                    </a:ext>
                  </a:extLst>
                </a:gridCol>
              </a:tblGrid>
              <a:tr h="420835">
                <a:tc>
                  <a:txBody>
                    <a:bodyPr/>
                    <a:lstStyle/>
                    <a:p>
                      <a:r>
                        <a:rPr lang="en-US" sz="2400" dirty="0"/>
                        <a:t>Models</a:t>
                      </a:r>
                    </a:p>
                  </a:txBody>
                  <a:tcPr/>
                </a:tc>
                <a:tc>
                  <a:txBody>
                    <a:bodyPr/>
                    <a:lstStyle/>
                    <a:p>
                      <a:r>
                        <a:rPr lang="en-US" sz="2400" dirty="0"/>
                        <a:t>CCMC Status</a:t>
                      </a:r>
                    </a:p>
                  </a:txBody>
                  <a:tcPr/>
                </a:tc>
                <a:tc>
                  <a:txBody>
                    <a:bodyPr/>
                    <a:lstStyle/>
                    <a:p>
                      <a:r>
                        <a:rPr lang="en-US" sz="2400" dirty="0"/>
                        <a:t>Model Status</a:t>
                      </a:r>
                    </a:p>
                  </a:txBody>
                  <a:tcPr/>
                </a:tc>
                <a:extLst>
                  <a:ext uri="{0D108BD9-81ED-4DB2-BD59-A6C34878D82A}">
                    <a16:rowId xmlns:a16="http://schemas.microsoft.com/office/drawing/2014/main" val="562381215"/>
                  </a:ext>
                </a:extLst>
              </a:tr>
              <a:tr h="420835">
                <a:tc>
                  <a:txBody>
                    <a:bodyPr/>
                    <a:lstStyle/>
                    <a:p>
                      <a:r>
                        <a:rPr lang="en-US" sz="2400" dirty="0"/>
                        <a:t>SEPSTER</a:t>
                      </a:r>
                    </a:p>
                  </a:txBody>
                  <a:tcPr/>
                </a:tc>
                <a:tc>
                  <a:txBody>
                    <a:bodyPr/>
                    <a:lstStyle/>
                    <a:p>
                      <a:r>
                        <a:rPr lang="en-US" sz="2400" dirty="0"/>
                        <a:t>Continuous Run</a:t>
                      </a:r>
                    </a:p>
                  </a:txBody>
                  <a:tcPr/>
                </a:tc>
                <a:tc>
                  <a:txBody>
                    <a:bodyPr/>
                    <a:lstStyle/>
                    <a:p>
                      <a:r>
                        <a:rPr lang="en-US" sz="2400" dirty="0"/>
                        <a:t>Completed</a:t>
                      </a:r>
                    </a:p>
                  </a:txBody>
                  <a:tcPr/>
                </a:tc>
                <a:extLst>
                  <a:ext uri="{0D108BD9-81ED-4DB2-BD59-A6C34878D82A}">
                    <a16:rowId xmlns:a16="http://schemas.microsoft.com/office/drawing/2014/main" val="993171071"/>
                  </a:ext>
                </a:extLst>
              </a:tr>
              <a:tr h="420835">
                <a:tc>
                  <a:txBody>
                    <a:bodyPr/>
                    <a:lstStyle/>
                    <a:p>
                      <a:r>
                        <a:rPr lang="en-US" sz="2400" dirty="0"/>
                        <a:t>SEPSTER (2D)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Continuous Run</a:t>
                      </a:r>
                    </a:p>
                  </a:txBody>
                  <a:tcPr/>
                </a:tc>
                <a:tc>
                  <a:txBody>
                    <a:bodyPr/>
                    <a:lstStyle/>
                    <a:p>
                      <a:r>
                        <a:rPr lang="en-US" sz="2400" dirty="0"/>
                        <a:t>Completed</a:t>
                      </a:r>
                    </a:p>
                  </a:txBody>
                  <a:tcPr/>
                </a:tc>
                <a:extLst>
                  <a:ext uri="{0D108BD9-81ED-4DB2-BD59-A6C34878D82A}">
                    <a16:rowId xmlns:a16="http://schemas.microsoft.com/office/drawing/2014/main" val="1926484112"/>
                  </a:ext>
                </a:extLst>
              </a:tr>
              <a:tr h="420835">
                <a:tc>
                  <a:txBody>
                    <a:bodyPr/>
                    <a:lstStyle/>
                    <a:p>
                      <a:r>
                        <a:rPr lang="en-US" sz="2400" dirty="0" err="1"/>
                        <a:t>RELeASE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Continuous Run</a:t>
                      </a:r>
                    </a:p>
                  </a:txBody>
                  <a:tcPr/>
                </a:tc>
                <a:tc>
                  <a:txBody>
                    <a:bodyPr/>
                    <a:lstStyle/>
                    <a:p>
                      <a:r>
                        <a:rPr lang="en-US" sz="2400" dirty="0"/>
                        <a:t>Completed</a:t>
                      </a:r>
                    </a:p>
                  </a:txBody>
                  <a:tcPr/>
                </a:tc>
                <a:extLst>
                  <a:ext uri="{0D108BD9-81ED-4DB2-BD59-A6C34878D82A}">
                    <a16:rowId xmlns:a16="http://schemas.microsoft.com/office/drawing/2014/main" val="1007764491"/>
                  </a:ext>
                </a:extLst>
              </a:tr>
              <a:tr h="420835">
                <a:tc>
                  <a:txBody>
                    <a:bodyPr/>
                    <a:lstStyle/>
                    <a:p>
                      <a:r>
                        <a:rPr lang="en-US" sz="2400" dirty="0" err="1"/>
                        <a:t>AWSoM</a:t>
                      </a:r>
                      <a:r>
                        <a:rPr lang="en-US" sz="2400" dirty="0"/>
                        <a:t>-R</a:t>
                      </a:r>
                    </a:p>
                  </a:txBody>
                  <a:tcPr/>
                </a:tc>
                <a:tc>
                  <a:txBody>
                    <a:bodyPr/>
                    <a:lstStyle/>
                    <a:p>
                      <a:r>
                        <a:rPr lang="en-US" sz="2400" dirty="0" err="1"/>
                        <a:t>RoR</a:t>
                      </a:r>
                      <a:endParaRPr lang="en-US" sz="2400" dirty="0"/>
                    </a:p>
                  </a:txBody>
                  <a:tcPr/>
                </a:tc>
                <a:tc>
                  <a:txBody>
                    <a:bodyPr/>
                    <a:lstStyle/>
                    <a:p>
                      <a:r>
                        <a:rPr lang="en-US" sz="2400" dirty="0"/>
                        <a:t>Completed</a:t>
                      </a:r>
                    </a:p>
                  </a:txBody>
                  <a:tcPr/>
                </a:tc>
                <a:extLst>
                  <a:ext uri="{0D108BD9-81ED-4DB2-BD59-A6C34878D82A}">
                    <a16:rowId xmlns:a16="http://schemas.microsoft.com/office/drawing/2014/main" val="4246094652"/>
                  </a:ext>
                </a:extLst>
              </a:tr>
              <a:tr h="420835">
                <a:tc>
                  <a:txBody>
                    <a:bodyPr/>
                    <a:lstStyle/>
                    <a:p>
                      <a:r>
                        <a:rPr lang="en-US" sz="2400" dirty="0"/>
                        <a:t>EEG-GL</a:t>
                      </a:r>
                    </a:p>
                  </a:txBody>
                  <a:tcPr/>
                </a:tc>
                <a:tc>
                  <a:txBody>
                    <a:bodyPr/>
                    <a:lstStyle/>
                    <a:p>
                      <a:r>
                        <a:rPr lang="en-US" sz="2400" dirty="0" err="1"/>
                        <a:t>RoR</a:t>
                      </a:r>
                      <a:endParaRPr lang="en-US" sz="2400" dirty="0"/>
                    </a:p>
                  </a:txBody>
                  <a:tcPr/>
                </a:tc>
                <a:tc>
                  <a:txBody>
                    <a:bodyPr/>
                    <a:lstStyle/>
                    <a:p>
                      <a:r>
                        <a:rPr lang="en-US" sz="2400" dirty="0"/>
                        <a:t>Completed</a:t>
                      </a:r>
                    </a:p>
                  </a:txBody>
                  <a:tcPr/>
                </a:tc>
                <a:extLst>
                  <a:ext uri="{0D108BD9-81ED-4DB2-BD59-A6C34878D82A}">
                    <a16:rowId xmlns:a16="http://schemas.microsoft.com/office/drawing/2014/main" val="1910012309"/>
                  </a:ext>
                </a:extLst>
              </a:tr>
              <a:tr h="420835">
                <a:tc>
                  <a:txBody>
                    <a:bodyPr/>
                    <a:lstStyle/>
                    <a:p>
                      <a:r>
                        <a:rPr lang="en-US" sz="2400" dirty="0"/>
                        <a:t>EEG-TD</a:t>
                      </a:r>
                    </a:p>
                  </a:txBody>
                  <a:tcPr/>
                </a:tc>
                <a:tc>
                  <a:txBody>
                    <a:bodyPr/>
                    <a:lstStyle/>
                    <a:p>
                      <a:r>
                        <a:rPr lang="en-US" sz="2400" dirty="0"/>
                        <a:t>-</a:t>
                      </a:r>
                    </a:p>
                  </a:txBody>
                  <a:tcPr/>
                </a:tc>
                <a:tc>
                  <a:txBody>
                    <a:bodyPr/>
                    <a:lstStyle/>
                    <a:p>
                      <a:r>
                        <a:rPr lang="en-US" sz="2400" dirty="0"/>
                        <a:t>Under development</a:t>
                      </a:r>
                    </a:p>
                  </a:txBody>
                  <a:tcPr/>
                </a:tc>
                <a:extLst>
                  <a:ext uri="{0D108BD9-81ED-4DB2-BD59-A6C34878D82A}">
                    <a16:rowId xmlns:a16="http://schemas.microsoft.com/office/drawing/2014/main" val="2586956303"/>
                  </a:ext>
                </a:extLst>
              </a:tr>
              <a:tr h="420835">
                <a:tc>
                  <a:txBody>
                    <a:bodyPr/>
                    <a:lstStyle/>
                    <a:p>
                      <a:r>
                        <a:rPr lang="en-US" sz="2400" dirty="0"/>
                        <a:t>MFLAMPA</a:t>
                      </a:r>
                    </a:p>
                  </a:txBody>
                  <a:tcPr/>
                </a:tc>
                <a:tc>
                  <a:txBody>
                    <a:bodyPr/>
                    <a:lstStyle/>
                    <a:p>
                      <a:r>
                        <a:rPr lang="en-US" sz="2400" dirty="0" err="1"/>
                        <a:t>RoR</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Completed</a:t>
                      </a:r>
                    </a:p>
                  </a:txBody>
                  <a:tcPr/>
                </a:tc>
                <a:extLst>
                  <a:ext uri="{0D108BD9-81ED-4DB2-BD59-A6C34878D82A}">
                    <a16:rowId xmlns:a16="http://schemas.microsoft.com/office/drawing/2014/main" val="996025981"/>
                  </a:ext>
                </a:extLst>
              </a:tr>
              <a:tr h="420835">
                <a:tc>
                  <a:txBody>
                    <a:bodyPr/>
                    <a:lstStyle/>
                    <a:p>
                      <a:r>
                        <a:rPr lang="en-US" sz="2400" dirty="0"/>
                        <a:t>IPATH</a:t>
                      </a:r>
                    </a:p>
                  </a:txBody>
                  <a:tcPr/>
                </a:tc>
                <a:tc>
                  <a:txBody>
                    <a:bodyPr/>
                    <a:lstStyle/>
                    <a:p>
                      <a:r>
                        <a:rPr lang="en-US" sz="2400" dirty="0"/>
                        <a:t>-</a:t>
                      </a:r>
                    </a:p>
                  </a:txBody>
                  <a:tcPr/>
                </a:tc>
                <a:tc>
                  <a:txBody>
                    <a:bodyPr/>
                    <a:lstStyle/>
                    <a:p>
                      <a:r>
                        <a:rPr lang="en-US" sz="2400" dirty="0"/>
                        <a:t>Completed</a:t>
                      </a:r>
                    </a:p>
                  </a:txBody>
                  <a:tcPr/>
                </a:tc>
                <a:extLst>
                  <a:ext uri="{0D108BD9-81ED-4DB2-BD59-A6C34878D82A}">
                    <a16:rowId xmlns:a16="http://schemas.microsoft.com/office/drawing/2014/main" val="3767162185"/>
                  </a:ext>
                </a:extLst>
              </a:tr>
              <a:tr h="420835">
                <a:tc>
                  <a:txBody>
                    <a:bodyPr/>
                    <a:lstStyle/>
                    <a:p>
                      <a:r>
                        <a:rPr lang="en-US" sz="2400" dirty="0"/>
                        <a:t>PARMISAN</a:t>
                      </a:r>
                    </a:p>
                  </a:txBody>
                  <a:tcPr/>
                </a:tc>
                <a:tc>
                  <a:txBody>
                    <a:bodyPr/>
                    <a:lstStyle/>
                    <a:p>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Under development</a:t>
                      </a:r>
                    </a:p>
                  </a:txBody>
                  <a:tcPr/>
                </a:tc>
                <a:extLst>
                  <a:ext uri="{0D108BD9-81ED-4DB2-BD59-A6C34878D82A}">
                    <a16:rowId xmlns:a16="http://schemas.microsoft.com/office/drawing/2014/main" val="712407566"/>
                  </a:ext>
                </a:extLst>
              </a:tr>
              <a:tr h="420835">
                <a:tc>
                  <a:txBody>
                    <a:bodyPr/>
                    <a:lstStyle/>
                    <a:p>
                      <a:r>
                        <a:rPr lang="en-US" sz="2400" dirty="0"/>
                        <a:t>AMPS</a:t>
                      </a:r>
                    </a:p>
                  </a:txBody>
                  <a:tcPr/>
                </a:tc>
                <a:tc>
                  <a:txBody>
                    <a:bodyPr/>
                    <a:lstStyle/>
                    <a:p>
                      <a:r>
                        <a:rPr lang="en-US" sz="2400" dirty="0" err="1"/>
                        <a:t>RoR</a:t>
                      </a:r>
                      <a:endParaRPr lang="en-US" sz="2400" dirty="0"/>
                    </a:p>
                  </a:txBody>
                  <a:tcPr/>
                </a:tc>
                <a:tc>
                  <a:txBody>
                    <a:bodyPr/>
                    <a:lstStyle/>
                    <a:p>
                      <a:r>
                        <a:rPr lang="en-US" sz="2400" dirty="0"/>
                        <a:t>Completed</a:t>
                      </a:r>
                    </a:p>
                  </a:txBody>
                  <a:tcPr/>
                </a:tc>
                <a:extLst>
                  <a:ext uri="{0D108BD9-81ED-4DB2-BD59-A6C34878D82A}">
                    <a16:rowId xmlns:a16="http://schemas.microsoft.com/office/drawing/2014/main" val="3588434251"/>
                  </a:ext>
                </a:extLst>
              </a:tr>
              <a:tr h="420835">
                <a:tc>
                  <a:txBody>
                    <a:bodyPr/>
                    <a:lstStyle/>
                    <a:p>
                      <a:r>
                        <a:rPr lang="en-US" sz="2400" dirty="0"/>
                        <a:t>ML</a:t>
                      </a:r>
                      <a:r>
                        <a:rPr lang="zh-CN" altLang="en-US" sz="2400" dirty="0"/>
                        <a:t> </a:t>
                      </a:r>
                      <a:r>
                        <a:rPr lang="en-US" altLang="zh-CN" sz="2400" dirty="0"/>
                        <a:t>models</a:t>
                      </a:r>
                      <a:endParaRPr lang="en-US" sz="2400" dirty="0"/>
                    </a:p>
                  </a:txBody>
                  <a:tcPr/>
                </a:tc>
                <a:tc>
                  <a:txBody>
                    <a:bodyPr/>
                    <a:lstStyle/>
                    <a:p>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Under development</a:t>
                      </a:r>
                    </a:p>
                  </a:txBody>
                  <a:tcPr/>
                </a:tc>
                <a:extLst>
                  <a:ext uri="{0D108BD9-81ED-4DB2-BD59-A6C34878D82A}">
                    <a16:rowId xmlns:a16="http://schemas.microsoft.com/office/drawing/2014/main" val="1035461037"/>
                  </a:ext>
                </a:extLst>
              </a:tr>
              <a:tr h="420835">
                <a:tc>
                  <a:txBody>
                    <a:bodyPr/>
                    <a:lstStyle/>
                    <a:p>
                      <a:r>
                        <a:rPr lang="en-US" sz="2400" dirty="0"/>
                        <a:t>Integrated models</a:t>
                      </a:r>
                    </a:p>
                  </a:txBody>
                  <a:tcPr/>
                </a:tc>
                <a:tc>
                  <a:txBody>
                    <a:bodyPr/>
                    <a:lstStyle/>
                    <a:p>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Under development</a:t>
                      </a:r>
                    </a:p>
                  </a:txBody>
                  <a:tcPr/>
                </a:tc>
                <a:extLst>
                  <a:ext uri="{0D108BD9-81ED-4DB2-BD59-A6C34878D82A}">
                    <a16:rowId xmlns:a16="http://schemas.microsoft.com/office/drawing/2014/main" val="2395077610"/>
                  </a:ext>
                </a:extLst>
              </a:tr>
            </a:tbl>
          </a:graphicData>
        </a:graphic>
      </p:graphicFrame>
    </p:spTree>
    <p:extLst>
      <p:ext uri="{BB962C8B-B14F-4D97-AF65-F5344CB8AC3E}">
        <p14:creationId xmlns:p14="http://schemas.microsoft.com/office/powerpoint/2010/main" val="298602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B12C-C559-79E1-2D60-0DE6C1DC869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E2A8868-8730-5ACB-0401-75A46127E112}"/>
              </a:ext>
            </a:extLst>
          </p:cNvPr>
          <p:cNvSpPr/>
          <p:nvPr/>
        </p:nvSpPr>
        <p:spPr>
          <a:xfrm>
            <a:off x="0" y="723546"/>
            <a:ext cx="12192000" cy="6134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bg1"/>
              </a:solidFill>
              <a:latin typeface="Arial" panose="020B0604020202020204" pitchFamily="34" charset="0"/>
              <a:ea typeface="Arial Black" charset="0"/>
              <a:cs typeface="Arial" panose="020B0604020202020204" pitchFamily="34" charset="0"/>
            </a:endParaRPr>
          </a:p>
        </p:txBody>
      </p:sp>
      <p:sp>
        <p:nvSpPr>
          <p:cNvPr id="14" name="Rectangle 13">
            <a:extLst>
              <a:ext uri="{FF2B5EF4-FFF2-40B4-BE49-F238E27FC236}">
                <a16:creationId xmlns:a16="http://schemas.microsoft.com/office/drawing/2014/main" id="{2652039B-CA5B-F703-EE90-39BBE714C74E}"/>
              </a:ext>
            </a:extLst>
          </p:cNvPr>
          <p:cNvSpPr/>
          <p:nvPr/>
        </p:nvSpPr>
        <p:spPr>
          <a:xfrm>
            <a:off x="283028" y="375001"/>
            <a:ext cx="11908971" cy="697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accent4"/>
                </a:solidFill>
                <a:latin typeface="Arial" panose="020B0604020202020204" pitchFamily="34" charset="0"/>
                <a:ea typeface="Arial Black" charset="0"/>
                <a:cs typeface="Arial" panose="020B0604020202020204" pitchFamily="34" charset="0"/>
              </a:rPr>
              <a:t>Future Steps and Resources Needed</a:t>
            </a:r>
          </a:p>
        </p:txBody>
      </p:sp>
      <p:sp>
        <p:nvSpPr>
          <p:cNvPr id="6" name="TextBox 5">
            <a:extLst>
              <a:ext uri="{FF2B5EF4-FFF2-40B4-BE49-F238E27FC236}">
                <a16:creationId xmlns:a16="http://schemas.microsoft.com/office/drawing/2014/main" id="{6D698B1C-93B6-C36C-764E-6757EEF14026}"/>
              </a:ext>
            </a:extLst>
          </p:cNvPr>
          <p:cNvSpPr txBox="1"/>
          <p:nvPr/>
        </p:nvSpPr>
        <p:spPr>
          <a:xfrm>
            <a:off x="283027" y="1072090"/>
            <a:ext cx="10344147" cy="5848845"/>
          </a:xfrm>
          <a:prstGeom prst="rect">
            <a:avLst/>
          </a:prstGeom>
          <a:noFill/>
        </p:spPr>
        <p:txBody>
          <a:bodyPr wrap="square" rtlCol="0">
            <a:spAutoFit/>
          </a:bodyPr>
          <a:lstStyle/>
          <a:p>
            <a:pPr marL="571500" indent="-571500">
              <a:lnSpc>
                <a:spcPct val="200000"/>
              </a:lnSpc>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Robustness of the models</a:t>
            </a:r>
          </a:p>
          <a:p>
            <a:pPr marL="571500" indent="-571500">
              <a:lnSpc>
                <a:spcPct val="200000"/>
              </a:lnSpc>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Potential challenges</a:t>
            </a:r>
          </a:p>
          <a:p>
            <a:pPr marL="1028700" lvl="1" indent="-571500">
              <a:buFont typeface="Arial" panose="020B0604020202020204" pitchFamily="34" charset="0"/>
              <a:buChar char="•"/>
            </a:pPr>
            <a:r>
              <a:rPr lang="en-US" sz="3200" b="1" dirty="0">
                <a:solidFill>
                  <a:schemeClr val="bg1"/>
                </a:solidFill>
                <a:latin typeface="Arial" panose="020B0604020202020204" pitchFamily="34" charset="0"/>
                <a:ea typeface="Arial Black" charset="0"/>
                <a:cs typeface="Arial" panose="020B0604020202020204" pitchFamily="34" charset="0"/>
              </a:rPr>
              <a:t>Data stream</a:t>
            </a:r>
          </a:p>
          <a:p>
            <a:pPr marL="1028700" lvl="1" indent="-571500">
              <a:buFont typeface="Arial" panose="020B0604020202020204" pitchFamily="34" charset="0"/>
              <a:buChar char="•"/>
            </a:pPr>
            <a:r>
              <a:rPr lang="en-US" sz="3200" b="1" dirty="0">
                <a:solidFill>
                  <a:schemeClr val="bg1"/>
                </a:solidFill>
                <a:latin typeface="Arial" panose="020B0604020202020204" pitchFamily="34" charset="0"/>
                <a:ea typeface="Arial Black" charset="0"/>
                <a:cs typeface="Arial" panose="020B0604020202020204" pitchFamily="34" charset="0"/>
              </a:rPr>
              <a:t>Onboarding process </a:t>
            </a:r>
          </a:p>
          <a:p>
            <a:pPr marL="1028700" lvl="1" indent="-571500">
              <a:buFont typeface="Arial" panose="020B0604020202020204" pitchFamily="34" charset="0"/>
              <a:buChar char="•"/>
            </a:pPr>
            <a:r>
              <a:rPr lang="en-US" sz="3200" b="1" dirty="0">
                <a:solidFill>
                  <a:schemeClr val="bg1"/>
                </a:solidFill>
                <a:latin typeface="Arial" panose="020B0604020202020204" pitchFamily="34" charset="0"/>
                <a:ea typeface="Arial Black" charset="0"/>
                <a:cs typeface="Arial" panose="020B0604020202020204" pitchFamily="34" charset="0"/>
              </a:rPr>
              <a:t>Continuous maintenance</a:t>
            </a:r>
          </a:p>
          <a:p>
            <a:pPr marL="1028700" lvl="1" indent="-571500">
              <a:buFont typeface="Arial" panose="020B0604020202020204" pitchFamily="34" charset="0"/>
              <a:buChar char="•"/>
            </a:pPr>
            <a:r>
              <a:rPr lang="en-US" sz="3200" b="1" dirty="0">
                <a:solidFill>
                  <a:schemeClr val="bg1"/>
                </a:solidFill>
                <a:latin typeface="Arial" panose="020B0604020202020204" pitchFamily="34" charset="0"/>
                <a:ea typeface="Arial Black" charset="0"/>
                <a:cs typeface="Arial" panose="020B0604020202020204" pitchFamily="34" charset="0"/>
              </a:rPr>
              <a:t>Human power and coordination</a:t>
            </a:r>
          </a:p>
          <a:p>
            <a:pPr marL="571500" indent="-571500">
              <a:lnSpc>
                <a:spcPct val="200000"/>
              </a:lnSpc>
              <a:buFont typeface="Wingdings" pitchFamily="2" charset="2"/>
              <a:buChar char="Ø"/>
            </a:pPr>
            <a:r>
              <a:rPr lang="en-US" sz="3200" b="1" dirty="0">
                <a:solidFill>
                  <a:schemeClr val="bg1"/>
                </a:solidFill>
                <a:latin typeface="Arial" panose="020B0604020202020204" pitchFamily="34" charset="0"/>
                <a:ea typeface="Arial Black" charset="0"/>
                <a:cs typeface="Arial" panose="020B0604020202020204" pitchFamily="34" charset="0"/>
              </a:rPr>
              <a:t>Comment/Questions</a:t>
            </a:r>
          </a:p>
          <a:p>
            <a:pPr marL="571500" indent="-571500">
              <a:lnSpc>
                <a:spcPct val="200000"/>
              </a:lnSpc>
              <a:buFont typeface="Wingdings" pitchFamily="2" charset="2"/>
              <a:buChar char="Ø"/>
            </a:pPr>
            <a:endParaRPr lang="en-US" sz="3200" b="1" dirty="0">
              <a:solidFill>
                <a:schemeClr val="bg1"/>
              </a:solidFill>
              <a:latin typeface="Arial" panose="020B0604020202020204" pitchFamily="34" charset="0"/>
              <a:ea typeface="Arial Black" charset="0"/>
              <a:cs typeface="Arial" panose="020B0604020202020204" pitchFamily="34" charset="0"/>
            </a:endParaRPr>
          </a:p>
        </p:txBody>
      </p:sp>
    </p:spTree>
    <p:extLst>
      <p:ext uri="{BB962C8B-B14F-4D97-AF65-F5344CB8AC3E}">
        <p14:creationId xmlns:p14="http://schemas.microsoft.com/office/powerpoint/2010/main" val="4243695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10562</TotalTime>
  <Words>1592</Words>
  <Application>Microsoft Macintosh PowerPoint</Application>
  <PresentationFormat>Widescreen</PresentationFormat>
  <Paragraphs>121</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Chalkboard SE</vt:lpstr>
      <vt:lpstr>Helvetica</vt:lpstr>
      <vt:lpstr>Helvetica Neue</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Zhao, Lulu</dc:creator>
  <cp:lastModifiedBy>Zhao, Lulu</cp:lastModifiedBy>
  <cp:revision>112</cp:revision>
  <dcterms:created xsi:type="dcterms:W3CDTF">2024-02-13T02:08:46Z</dcterms:created>
  <dcterms:modified xsi:type="dcterms:W3CDTF">2024-06-06T06:09:52Z</dcterms:modified>
</cp:coreProperties>
</file>